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87" r:id="rId3"/>
    <p:sldId id="288" r:id="rId4"/>
    <p:sldId id="289" r:id="rId5"/>
    <p:sldId id="290" r:id="rId6"/>
    <p:sldId id="257" r:id="rId7"/>
    <p:sldId id="259" r:id="rId8"/>
    <p:sldId id="267" r:id="rId9"/>
    <p:sldId id="269" r:id="rId10"/>
    <p:sldId id="271" r:id="rId11"/>
    <p:sldId id="272" r:id="rId12"/>
    <p:sldId id="276" r:id="rId13"/>
    <p:sldId id="286" r:id="rId14"/>
    <p:sldId id="285" r:id="rId15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it Örd" initials="TÖ" lastIdx="1" clrIdx="0">
    <p:extLst>
      <p:ext uri="{19B8F6BF-5375-455C-9EA6-DF929625EA0E}">
        <p15:presenceInfo xmlns:p15="http://schemas.microsoft.com/office/powerpoint/2012/main" userId="S::tiitord@uef.fi::2799e6df-e7bb-4d53-88f7-1ce70db11a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350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DE373-810F-4D38-AB97-B7AACF0F56D2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5573F-59CF-4058-923C-01EC589D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28033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1pPr>
    <a:lvl2pPr marL="864017" algn="l" defTabSz="1728033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2pPr>
    <a:lvl3pPr marL="1728033" algn="l" defTabSz="1728033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3pPr>
    <a:lvl4pPr marL="2592050" algn="l" defTabSz="1728033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4pPr>
    <a:lvl5pPr marL="3456066" algn="l" defTabSz="1728033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5pPr>
    <a:lvl6pPr marL="4320083" algn="l" defTabSz="1728033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6pPr>
    <a:lvl7pPr marL="5184099" algn="l" defTabSz="1728033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7pPr>
    <a:lvl8pPr marL="6048116" algn="l" defTabSz="1728033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8pPr>
    <a:lvl9pPr marL="6912132" algn="l" defTabSz="1728033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5573F-59CF-4058-923C-01EC589DC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1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5573F-59CF-4058-923C-01EC589DCB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3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9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4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66" indent="0" algn="ctr">
              <a:buNone/>
              <a:defRPr sz="3937"/>
            </a:lvl2pPr>
            <a:lvl3pPr marL="1800133" indent="0" algn="ctr">
              <a:buNone/>
              <a:defRPr sz="3543"/>
            </a:lvl3pPr>
            <a:lvl4pPr marL="2700200" indent="0" algn="ctr">
              <a:buNone/>
              <a:defRPr sz="3150"/>
            </a:lvl4pPr>
            <a:lvl5pPr marL="3600266" indent="0" algn="ctr">
              <a:buNone/>
              <a:defRPr sz="3150"/>
            </a:lvl5pPr>
            <a:lvl6pPr marL="4500332" indent="0" algn="ctr">
              <a:buNone/>
              <a:defRPr sz="3150"/>
            </a:lvl6pPr>
            <a:lvl7pPr marL="5400398" indent="0" algn="ctr">
              <a:buNone/>
              <a:defRPr sz="3150"/>
            </a:lvl7pPr>
            <a:lvl8pPr marL="6300465" indent="0" algn="ctr">
              <a:buNone/>
              <a:defRPr sz="3150"/>
            </a:lvl8pPr>
            <a:lvl9pPr marL="7200531" indent="0" algn="ctr">
              <a:buNone/>
              <a:defRPr sz="31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9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3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8" y="958369"/>
            <a:ext cx="3881393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7" y="958369"/>
            <a:ext cx="11419171" cy="1525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70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89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66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133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20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26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3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398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46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53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1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9"/>
            <a:ext cx="7650282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7" y="4791849"/>
            <a:ext cx="7650282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7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5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66" indent="0">
              <a:buNone/>
              <a:defRPr sz="3937" b="1"/>
            </a:lvl2pPr>
            <a:lvl3pPr marL="1800133" indent="0">
              <a:buNone/>
              <a:defRPr sz="3543" b="1"/>
            </a:lvl3pPr>
            <a:lvl4pPr marL="2700200" indent="0">
              <a:buNone/>
              <a:defRPr sz="3150" b="1"/>
            </a:lvl4pPr>
            <a:lvl5pPr marL="3600266" indent="0">
              <a:buNone/>
              <a:defRPr sz="3150" b="1"/>
            </a:lvl5pPr>
            <a:lvl6pPr marL="4500332" indent="0">
              <a:buNone/>
              <a:defRPr sz="3150" b="1"/>
            </a:lvl6pPr>
            <a:lvl7pPr marL="5400398" indent="0">
              <a:buNone/>
              <a:defRPr sz="3150" b="1"/>
            </a:lvl7pPr>
            <a:lvl8pPr marL="6300465" indent="0">
              <a:buNone/>
              <a:defRPr sz="3150" b="1"/>
            </a:lvl8pPr>
            <a:lvl9pPr marL="720053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5" y="6575248"/>
            <a:ext cx="7615123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66" indent="0">
              <a:buNone/>
              <a:defRPr sz="3937" b="1"/>
            </a:lvl2pPr>
            <a:lvl3pPr marL="1800133" indent="0">
              <a:buNone/>
              <a:defRPr sz="3543" b="1"/>
            </a:lvl3pPr>
            <a:lvl4pPr marL="2700200" indent="0">
              <a:buNone/>
              <a:defRPr sz="3150" b="1"/>
            </a:lvl4pPr>
            <a:lvl5pPr marL="3600266" indent="0">
              <a:buNone/>
              <a:defRPr sz="3150" b="1"/>
            </a:lvl5pPr>
            <a:lvl6pPr marL="4500332" indent="0">
              <a:buNone/>
              <a:defRPr sz="3150" b="1"/>
            </a:lvl6pPr>
            <a:lvl7pPr marL="5400398" indent="0">
              <a:buNone/>
              <a:defRPr sz="3150" b="1"/>
            </a:lvl7pPr>
            <a:lvl8pPr marL="6300465" indent="0">
              <a:buNone/>
              <a:defRPr sz="3150" b="1"/>
            </a:lvl8pPr>
            <a:lvl9pPr marL="720053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8"/>
            <a:ext cx="7652626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0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0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50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66" indent="0">
              <a:buNone/>
              <a:defRPr sz="2756"/>
            </a:lvl2pPr>
            <a:lvl3pPr marL="1800133" indent="0">
              <a:buNone/>
              <a:defRPr sz="2362"/>
            </a:lvl3pPr>
            <a:lvl4pPr marL="2700200" indent="0">
              <a:buNone/>
              <a:defRPr sz="1969"/>
            </a:lvl4pPr>
            <a:lvl5pPr marL="3600266" indent="0">
              <a:buNone/>
              <a:defRPr sz="1969"/>
            </a:lvl5pPr>
            <a:lvl6pPr marL="4500332" indent="0">
              <a:buNone/>
              <a:defRPr sz="1969"/>
            </a:lvl6pPr>
            <a:lvl7pPr marL="5400398" indent="0">
              <a:buNone/>
              <a:defRPr sz="1969"/>
            </a:lvl7pPr>
            <a:lvl8pPr marL="6300465" indent="0">
              <a:buNone/>
              <a:defRPr sz="1969"/>
            </a:lvl8pPr>
            <a:lvl9pPr marL="720053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3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50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66" indent="0">
              <a:buNone/>
              <a:defRPr sz="5512"/>
            </a:lvl2pPr>
            <a:lvl3pPr marL="1800133" indent="0">
              <a:buNone/>
              <a:defRPr sz="4725"/>
            </a:lvl3pPr>
            <a:lvl4pPr marL="2700200" indent="0">
              <a:buNone/>
              <a:defRPr sz="3937"/>
            </a:lvl4pPr>
            <a:lvl5pPr marL="3600266" indent="0">
              <a:buNone/>
              <a:defRPr sz="3937"/>
            </a:lvl5pPr>
            <a:lvl6pPr marL="4500332" indent="0">
              <a:buNone/>
              <a:defRPr sz="3937"/>
            </a:lvl6pPr>
            <a:lvl7pPr marL="5400398" indent="0">
              <a:buNone/>
              <a:defRPr sz="3937"/>
            </a:lvl7pPr>
            <a:lvl8pPr marL="6300465" indent="0">
              <a:buNone/>
              <a:defRPr sz="3937"/>
            </a:lvl8pPr>
            <a:lvl9pPr marL="7200531" indent="0">
              <a:buNone/>
              <a:defRPr sz="393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66" indent="0">
              <a:buNone/>
              <a:defRPr sz="2756"/>
            </a:lvl2pPr>
            <a:lvl3pPr marL="1800133" indent="0">
              <a:buNone/>
              <a:defRPr sz="2362"/>
            </a:lvl3pPr>
            <a:lvl4pPr marL="2700200" indent="0">
              <a:buNone/>
              <a:defRPr sz="1969"/>
            </a:lvl4pPr>
            <a:lvl5pPr marL="3600266" indent="0">
              <a:buNone/>
              <a:defRPr sz="1969"/>
            </a:lvl5pPr>
            <a:lvl6pPr marL="4500332" indent="0">
              <a:buNone/>
              <a:defRPr sz="1969"/>
            </a:lvl6pPr>
            <a:lvl7pPr marL="5400398" indent="0">
              <a:buNone/>
              <a:defRPr sz="1969"/>
            </a:lvl7pPr>
            <a:lvl8pPr marL="6300465" indent="0">
              <a:buNone/>
              <a:defRPr sz="1969"/>
            </a:lvl8pPr>
            <a:lvl9pPr marL="720053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53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7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7" y="4791849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8" y="16683958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7E361-ED4E-4BE2-A3F2-FE38DB866D43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1" y="16683958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70" y="16683958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38CCF-1621-4E9F-BE0F-A6CA68D76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0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133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34" indent="-450034" algn="l" defTabSz="1800133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100" indent="-450034" algn="l" defTabSz="1800133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66" indent="-450034" algn="l" defTabSz="1800133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233" indent="-450034" algn="l" defTabSz="1800133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300" indent="-450034" algn="l" defTabSz="1800133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366" indent="-450034" algn="l" defTabSz="1800133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431" indent="-450034" algn="l" defTabSz="1800133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497" indent="-450034" algn="l" defTabSz="1800133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565" indent="-450034" algn="l" defTabSz="1800133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133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66" algn="l" defTabSz="1800133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133" algn="l" defTabSz="1800133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200" algn="l" defTabSz="1800133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266" algn="l" defTabSz="1800133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332" algn="l" defTabSz="1800133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398" algn="l" defTabSz="1800133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465" algn="l" defTabSz="1800133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531" algn="l" defTabSz="1800133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58FA-296B-4714-A171-9610AE4A8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8331" y="2788961"/>
            <a:ext cx="9144000" cy="1949083"/>
          </a:xfrm>
        </p:spPr>
        <p:txBody>
          <a:bodyPr>
            <a:noAutofit/>
          </a:bodyPr>
          <a:lstStyle/>
          <a:p>
            <a:r>
              <a:rPr lang="fi-FI" sz="3600" dirty="0" err="1"/>
              <a:t>ScRNA</a:t>
            </a:r>
            <a:r>
              <a:rPr lang="fi-FI" sz="3600" dirty="0"/>
              <a:t> </a:t>
            </a:r>
            <a:r>
              <a:rPr lang="fi-FI" sz="3600" dirty="0" err="1"/>
              <a:t>seq</a:t>
            </a:r>
            <a:r>
              <a:rPr lang="fi-FI" sz="3600" dirty="0"/>
              <a:t> –</a:t>
            </a:r>
            <a:r>
              <a:rPr lang="fi-FI" sz="3600" dirty="0" err="1"/>
              <a:t>hOM</a:t>
            </a:r>
            <a:r>
              <a:rPr lang="fi-FI" sz="3600" dirty="0"/>
              <a:t> </a:t>
            </a:r>
            <a:r>
              <a:rPr lang="fi-FI" sz="3600" dirty="0" err="1"/>
              <a:t>project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9390D-A0BD-47D3-9B9B-9EDC088AA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0086" y="6827336"/>
            <a:ext cx="13500497" cy="4345992"/>
          </a:xfrm>
        </p:spPr>
        <p:txBody>
          <a:bodyPr>
            <a:normAutofit/>
          </a:bodyPr>
          <a:lstStyle/>
          <a:p>
            <a:r>
              <a:rPr lang="fi-FI" sz="3600" dirty="0"/>
              <a:t>Feroze </a:t>
            </a:r>
            <a:endParaRPr lang="et-EE" sz="3600" dirty="0"/>
          </a:p>
          <a:p>
            <a:endParaRPr lang="et-EE" sz="3600" dirty="0"/>
          </a:p>
          <a:p>
            <a:r>
              <a:rPr lang="et-EE" sz="3600" dirty="0"/>
              <a:t>2020-04-1</a:t>
            </a:r>
            <a:r>
              <a:rPr lang="fi-FI" sz="3600" dirty="0"/>
              <a:t>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157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62BB-B7C2-40CB-B58B-4AA37671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821"/>
            <a:ext cx="17536221" cy="891739"/>
          </a:xfrm>
        </p:spPr>
        <p:txBody>
          <a:bodyPr>
            <a:noAutofit/>
          </a:bodyPr>
          <a:lstStyle/>
          <a:p>
            <a:r>
              <a:rPr lang="et-EE" sz="3543" dirty="0"/>
              <a:t>Score the in vitro cluster markers for ‘module activity’ in vivo</a:t>
            </a:r>
            <a:endParaRPr lang="en-US" sz="3543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9489A9-8776-4545-BBF8-3C8DA0977B95}"/>
              </a:ext>
            </a:extLst>
          </p:cNvPr>
          <p:cNvGrpSpPr/>
          <p:nvPr/>
        </p:nvGrpSpPr>
        <p:grpSpPr>
          <a:xfrm>
            <a:off x="7730860" y="633524"/>
            <a:ext cx="9137414" cy="8514139"/>
            <a:chOff x="7226226" y="4804833"/>
            <a:chExt cx="10255188" cy="9258185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4B2AA6E0-968D-4248-8C31-8A542CE0F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6226" y="5530012"/>
              <a:ext cx="8533006" cy="85330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28D883-F1D8-49FF-ACDD-2D7907A0FE08}"/>
                </a:ext>
              </a:extLst>
            </p:cNvPr>
            <p:cNvSpPr txBox="1"/>
            <p:nvPr/>
          </p:nvSpPr>
          <p:spPr>
            <a:xfrm>
              <a:off x="12842781" y="10837898"/>
              <a:ext cx="2377010" cy="116467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t-EE" sz="2658" dirty="0">
                  <a:solidFill>
                    <a:srgbClr val="FF0000"/>
                  </a:solidFill>
                </a:rPr>
                <a:t>! Cell type annotations are preliminary</a:t>
              </a:r>
              <a:endParaRPr lang="en-US" sz="2658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EF6CCEF-CBDA-4421-A96C-2025F9F18021}"/>
                </a:ext>
              </a:extLst>
            </p:cNvPr>
            <p:cNvCxnSpPr/>
            <p:nvPr/>
          </p:nvCxnSpPr>
          <p:spPr>
            <a:xfrm flipH="1">
              <a:off x="12231220" y="8530122"/>
              <a:ext cx="773104" cy="136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CE3BFE-64C1-4259-8209-B933A7347E98}"/>
                </a:ext>
              </a:extLst>
            </p:cNvPr>
            <p:cNvSpPr txBox="1"/>
            <p:nvPr/>
          </p:nvSpPr>
          <p:spPr>
            <a:xfrm>
              <a:off x="11815818" y="9891709"/>
              <a:ext cx="2053923" cy="32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772" dirty="0">
                  <a:solidFill>
                    <a:srgbClr val="C00000"/>
                  </a:solidFill>
                </a:rPr>
                <a:t>FB/stromal</a:t>
              </a:r>
              <a:endParaRPr lang="en-US" sz="1772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44A473-DBA0-440A-A4C7-38B94B414D6F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>
              <a:off x="13493283" y="9210915"/>
              <a:ext cx="376458" cy="84190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7BF83E-08A4-4CE1-9B53-5308D9C2633E}"/>
                </a:ext>
              </a:extLst>
            </p:cNvPr>
            <p:cNvSpPr txBox="1"/>
            <p:nvPr/>
          </p:nvSpPr>
          <p:spPr>
            <a:xfrm>
              <a:off x="13493283" y="10068007"/>
              <a:ext cx="2053923" cy="32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772" dirty="0">
                  <a:solidFill>
                    <a:srgbClr val="C00000"/>
                  </a:solidFill>
                </a:rPr>
                <a:t>SMC</a:t>
              </a:r>
              <a:endParaRPr lang="en-US" sz="1772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88BA4C-A585-499A-AA15-BC6F8BCAB1A3}"/>
                </a:ext>
              </a:extLst>
            </p:cNvPr>
            <p:cNvCxnSpPr>
              <a:cxnSpLocks/>
            </p:cNvCxnSpPr>
            <p:nvPr/>
          </p:nvCxnSpPr>
          <p:spPr>
            <a:xfrm>
              <a:off x="14577935" y="8594245"/>
              <a:ext cx="341841" cy="150194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2F14BD-3545-4F4B-BE7E-2DDA02A8CEAD}"/>
                </a:ext>
              </a:extLst>
            </p:cNvPr>
            <p:cNvSpPr txBox="1"/>
            <p:nvPr/>
          </p:nvSpPr>
          <p:spPr>
            <a:xfrm>
              <a:off x="14544041" y="10096194"/>
              <a:ext cx="2053923" cy="32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772" dirty="0">
                  <a:solidFill>
                    <a:srgbClr val="C00000"/>
                  </a:solidFill>
                </a:rPr>
                <a:t>Cycling cells</a:t>
              </a:r>
              <a:endParaRPr lang="en-US" sz="1772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1106EB-5082-4DE7-A960-A2EECB3A6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44040" y="6410689"/>
              <a:ext cx="883450" cy="64333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5AA1BD-3FB9-40E6-975D-7320FD8DF1FC}"/>
                </a:ext>
              </a:extLst>
            </p:cNvPr>
            <p:cNvSpPr txBox="1"/>
            <p:nvPr/>
          </p:nvSpPr>
          <p:spPr>
            <a:xfrm>
              <a:off x="15427491" y="6129370"/>
              <a:ext cx="2053923" cy="32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772" dirty="0">
                  <a:solidFill>
                    <a:srgbClr val="C00000"/>
                  </a:solidFill>
                </a:rPr>
                <a:t>Basal</a:t>
              </a:r>
              <a:endParaRPr lang="en-US" sz="1772" dirty="0">
                <a:solidFill>
                  <a:srgbClr val="C0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4E50CA-5DE2-4B6B-8A72-440DED61B785}"/>
                </a:ext>
              </a:extLst>
            </p:cNvPr>
            <p:cNvSpPr txBox="1"/>
            <p:nvPr/>
          </p:nvSpPr>
          <p:spPr>
            <a:xfrm>
              <a:off x="14342111" y="5744963"/>
              <a:ext cx="2053923" cy="32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772" dirty="0">
                  <a:solidFill>
                    <a:srgbClr val="C00000"/>
                  </a:solidFill>
                </a:rPr>
                <a:t>Pericyte</a:t>
              </a:r>
              <a:endParaRPr lang="en-US" sz="1772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C6796E-362F-4A36-8022-9FDDAA054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02177" y="6122247"/>
              <a:ext cx="883450" cy="64333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C360E1-DFF9-44DD-95A4-9E722D0014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6798" y="5169091"/>
              <a:ext cx="172723" cy="142054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16B517-B148-4222-AEA0-07DEA7F4A6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6797" y="5169092"/>
              <a:ext cx="629052" cy="96641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CA21DA-3EA2-4FDF-B8B2-6AC95ADD93DF}"/>
                </a:ext>
              </a:extLst>
            </p:cNvPr>
            <p:cNvSpPr txBox="1"/>
            <p:nvPr/>
          </p:nvSpPr>
          <p:spPr>
            <a:xfrm>
              <a:off x="12118887" y="4804833"/>
              <a:ext cx="3100903" cy="32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772" dirty="0">
                  <a:solidFill>
                    <a:srgbClr val="C00000"/>
                  </a:solidFill>
                </a:rPr>
                <a:t>Immune (non-B, non-T)</a:t>
              </a:r>
              <a:endParaRPr lang="en-US" sz="1772" dirty="0">
                <a:solidFill>
                  <a:srgbClr val="C00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43B0CD-A0B0-404F-A38F-DBC0320DB26E}"/>
                </a:ext>
              </a:extLst>
            </p:cNvPr>
            <p:cNvSpPr txBox="1"/>
            <p:nvPr/>
          </p:nvSpPr>
          <p:spPr>
            <a:xfrm>
              <a:off x="8112350" y="5009317"/>
              <a:ext cx="2921157" cy="442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2658" dirty="0"/>
                <a:t>Cluster 0 markers</a:t>
              </a:r>
              <a:endParaRPr lang="en-US" sz="2658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D87207-CA87-4396-A3B7-D9F2D819C2E4}"/>
                </a:ext>
              </a:extLst>
            </p:cNvPr>
            <p:cNvSpPr txBox="1"/>
            <p:nvPr/>
          </p:nvSpPr>
          <p:spPr>
            <a:xfrm>
              <a:off x="13025048" y="5038578"/>
              <a:ext cx="2921157" cy="442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2658" dirty="0"/>
                <a:t>Cluster 1 markers</a:t>
              </a:r>
              <a:endParaRPr lang="en-US" sz="2658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4EB753-36C1-4C9A-AE7C-67CD5BC72D4D}"/>
                </a:ext>
              </a:extLst>
            </p:cNvPr>
            <p:cNvSpPr txBox="1"/>
            <p:nvPr/>
          </p:nvSpPr>
          <p:spPr>
            <a:xfrm>
              <a:off x="8015734" y="9823548"/>
              <a:ext cx="2921157" cy="442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2658" dirty="0"/>
                <a:t>Cluster 2 markers</a:t>
              </a:r>
              <a:endParaRPr lang="en-US" sz="2658" dirty="0"/>
            </a:p>
          </p:txBody>
        </p:sp>
      </p:grpSp>
      <p:pic>
        <p:nvPicPr>
          <p:cNvPr id="30" name="Picture 29" descr="A close up of a map&#10;&#10;Description automatically generated">
            <a:extLst>
              <a:ext uri="{FF2B5EF4-FFF2-40B4-BE49-F238E27FC236}">
                <a16:creationId xmlns:a16="http://schemas.microsoft.com/office/drawing/2014/main" id="{1DD7A991-1BB7-4901-81DB-5652EBC9A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4" y="3016864"/>
            <a:ext cx="4969125" cy="4969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AEE8264-8F05-4B3C-A387-5A72E98CC974}"/>
              </a:ext>
            </a:extLst>
          </p:cNvPr>
          <p:cNvSpPr txBox="1"/>
          <p:nvPr/>
        </p:nvSpPr>
        <p:spPr>
          <a:xfrm>
            <a:off x="-642254" y="2199352"/>
            <a:ext cx="694311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3 clusters (resolution 0.05)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EFFDF5D-0BC4-417F-B7F4-219DFDB0E752}"/>
              </a:ext>
            </a:extLst>
          </p:cNvPr>
          <p:cNvSpPr/>
          <p:nvPr/>
        </p:nvSpPr>
        <p:spPr>
          <a:xfrm>
            <a:off x="6486046" y="4387605"/>
            <a:ext cx="1176963" cy="16310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13941FF2-C05B-4C31-BED2-C777975BA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04" y="9204845"/>
            <a:ext cx="8775696" cy="877569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F3D3475D-789C-4827-9ECC-D21E835007BC}"/>
              </a:ext>
            </a:extLst>
          </p:cNvPr>
          <p:cNvSpPr txBox="1">
            <a:spLocks/>
          </p:cNvSpPr>
          <p:nvPr/>
        </p:nvSpPr>
        <p:spPr>
          <a:xfrm>
            <a:off x="391276" y="9147663"/>
            <a:ext cx="7730860" cy="891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001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6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sz="3543" dirty="0"/>
              <a:t>Score the in vitro cluster markers for ‘module activity’ in vivo</a:t>
            </a:r>
            <a:endParaRPr lang="en-US" sz="3543" dirty="0"/>
          </a:p>
        </p:txBody>
      </p:sp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19EA4484-6CEF-46C6-84EE-3669C2688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2" y="12069978"/>
            <a:ext cx="5120660" cy="51206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11EA17-6BEC-424A-94B4-9A8590AA62DE}"/>
              </a:ext>
            </a:extLst>
          </p:cNvPr>
          <p:cNvSpPr txBox="1"/>
          <p:nvPr/>
        </p:nvSpPr>
        <p:spPr>
          <a:xfrm>
            <a:off x="326557" y="10757465"/>
            <a:ext cx="6048850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8 clusters (resolution 0.25)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2DE177B-5A8C-4027-9B6D-CE51E2A09401}"/>
              </a:ext>
            </a:extLst>
          </p:cNvPr>
          <p:cNvSpPr/>
          <p:nvPr/>
        </p:nvSpPr>
        <p:spPr>
          <a:xfrm>
            <a:off x="6476658" y="13757638"/>
            <a:ext cx="1176963" cy="16310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89081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F1FB-60C3-439E-88D8-2CC1FAAB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25" y="0"/>
            <a:ext cx="17098334" cy="879847"/>
          </a:xfrm>
        </p:spPr>
        <p:txBody>
          <a:bodyPr>
            <a:noAutofit/>
          </a:bodyPr>
          <a:lstStyle/>
          <a:p>
            <a:r>
              <a:rPr lang="et-EE" sz="4724" dirty="0"/>
              <a:t>The issue</a:t>
            </a:r>
            <a:endParaRPr lang="en-US" sz="4724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85853-6249-470C-8404-CEC61170D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711" y="709182"/>
            <a:ext cx="7234471" cy="6424456"/>
          </a:xfrm>
        </p:spPr>
        <p:txBody>
          <a:bodyPr/>
          <a:lstStyle/>
          <a:p>
            <a:r>
              <a:rPr lang="et-EE" sz="2953" dirty="0">
                <a:solidFill>
                  <a:srgbClr val="FF0000"/>
                </a:solidFill>
              </a:rPr>
              <a:t>The </a:t>
            </a:r>
            <a:r>
              <a:rPr lang="et-EE" sz="2953" i="1" dirty="0">
                <a:solidFill>
                  <a:srgbClr val="FF0000"/>
                </a:solidFill>
              </a:rPr>
              <a:t>in vitro </a:t>
            </a:r>
            <a:r>
              <a:rPr lang="et-EE" sz="2953" dirty="0">
                <a:solidFill>
                  <a:srgbClr val="FF0000"/>
                </a:solidFill>
              </a:rPr>
              <a:t>dataset has low heterogeneity </a:t>
            </a:r>
          </a:p>
          <a:p>
            <a:r>
              <a:rPr lang="et-EE" sz="2953" dirty="0">
                <a:solidFill>
                  <a:srgbClr val="FF0000"/>
                </a:solidFill>
                <a:sym typeface="Wingdings" panose="05000000000000000000" pitchFamily="2" charset="2"/>
              </a:rPr>
              <a:t> the markers distinguishing the in vitro clusters aren’t really cell type-specific or highly expressed </a:t>
            </a:r>
            <a:r>
              <a:rPr lang="et-EE" sz="2953" i="1" dirty="0">
                <a:solidFill>
                  <a:srgbClr val="FF0000"/>
                </a:solidFill>
                <a:sym typeface="Wingdings" panose="05000000000000000000" pitchFamily="2" charset="2"/>
              </a:rPr>
              <a:t>in vivo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2B3201-E308-4DB9-8336-DF93B46CBC6B}"/>
              </a:ext>
            </a:extLst>
          </p:cNvPr>
          <p:cNvGrpSpPr/>
          <p:nvPr/>
        </p:nvGrpSpPr>
        <p:grpSpPr>
          <a:xfrm>
            <a:off x="8631596" y="0"/>
            <a:ext cx="9205148" cy="9205148"/>
            <a:chOff x="8548084" y="218527"/>
            <a:chExt cx="9205148" cy="9205148"/>
          </a:xfrm>
        </p:grpSpPr>
        <p:pic>
          <p:nvPicPr>
            <p:cNvPr id="5" name="Picture 4" descr="A picture containing computer, light, clock&#10;&#10;Description automatically generated">
              <a:extLst>
                <a:ext uri="{FF2B5EF4-FFF2-40B4-BE49-F238E27FC236}">
                  <a16:creationId xmlns:a16="http://schemas.microsoft.com/office/drawing/2014/main" id="{698D25C5-2A8D-47FB-A6FA-3C1501DE5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084" y="218527"/>
              <a:ext cx="9205148" cy="92051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692E4C-C384-4D2D-989F-9F9616D1D668}"/>
                </a:ext>
              </a:extLst>
            </p:cNvPr>
            <p:cNvSpPr txBox="1"/>
            <p:nvPr/>
          </p:nvSpPr>
          <p:spPr>
            <a:xfrm>
              <a:off x="12018406" y="517033"/>
              <a:ext cx="4904027" cy="365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772" dirty="0"/>
                <a:t>In vivo cell clusters</a:t>
              </a:r>
              <a:endParaRPr lang="en-US" sz="1772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F6FFFC-6162-45EE-843B-6C4301792359}"/>
                </a:ext>
              </a:extLst>
            </p:cNvPr>
            <p:cNvSpPr txBox="1"/>
            <p:nvPr/>
          </p:nvSpPr>
          <p:spPr>
            <a:xfrm>
              <a:off x="8885597" y="517033"/>
              <a:ext cx="3132808" cy="3650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772" dirty="0"/>
                <a:t>In vitro cell clusters</a:t>
              </a:r>
              <a:endParaRPr lang="en-US" sz="1772" dirty="0"/>
            </a:p>
          </p:txBody>
        </p:sp>
      </p:grp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5533884-270E-4779-B3DF-02BD67DF6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6" y="2642021"/>
            <a:ext cx="5949290" cy="5949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B6EF9-8C73-4C4E-A74E-024F97AC3329}"/>
              </a:ext>
            </a:extLst>
          </p:cNvPr>
          <p:cNvSpPr txBox="1"/>
          <p:nvPr/>
        </p:nvSpPr>
        <p:spPr>
          <a:xfrm>
            <a:off x="0" y="2500892"/>
            <a:ext cx="6048850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8 clusters (resolution 0.25)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E4E4318-9385-4C24-97EB-2AAA94E01C55}"/>
              </a:ext>
            </a:extLst>
          </p:cNvPr>
          <p:cNvSpPr/>
          <p:nvPr/>
        </p:nvSpPr>
        <p:spPr>
          <a:xfrm>
            <a:off x="6768213" y="4601619"/>
            <a:ext cx="1176963" cy="16310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19CD57-70A2-4BC9-90A7-AAF2F86AFBEC}"/>
              </a:ext>
            </a:extLst>
          </p:cNvPr>
          <p:cNvSpPr txBox="1">
            <a:spLocks/>
          </p:cNvSpPr>
          <p:nvPr/>
        </p:nvSpPr>
        <p:spPr>
          <a:xfrm>
            <a:off x="419044" y="8290201"/>
            <a:ext cx="17098334" cy="879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001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6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sz="4724"/>
              <a:t>The issue</a:t>
            </a:r>
            <a:endParaRPr lang="en-US" sz="4724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0AC48A-8A41-45F0-8502-610778F2852E}"/>
              </a:ext>
            </a:extLst>
          </p:cNvPr>
          <p:cNvSpPr txBox="1">
            <a:spLocks/>
          </p:cNvSpPr>
          <p:nvPr/>
        </p:nvSpPr>
        <p:spPr>
          <a:xfrm>
            <a:off x="419043" y="9490873"/>
            <a:ext cx="7234471" cy="642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034" indent="-450034" algn="l" defTabSz="1800133" rtl="0" eaLnBrk="1" latinLnBrk="0" hangingPunct="1">
              <a:lnSpc>
                <a:spcPct val="90000"/>
              </a:lnSpc>
              <a:spcBef>
                <a:spcPts val="1969"/>
              </a:spcBef>
              <a:buFont typeface="Arial" panose="020B0604020202020204" pitchFamily="34" charset="0"/>
              <a:buChar char="•"/>
              <a:defRPr sz="5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0100" indent="-450034" algn="l" defTabSz="1800133" rtl="0" eaLnBrk="1" latinLnBrk="0" hangingPunct="1">
              <a:lnSpc>
                <a:spcPct val="90000"/>
              </a:lnSpc>
              <a:spcBef>
                <a:spcPts val="984"/>
              </a:spcBef>
              <a:buFont typeface="Arial" panose="020B0604020202020204" pitchFamily="34" charset="0"/>
              <a:buChar char="•"/>
              <a:defRPr sz="4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50166" indent="-450034" algn="l" defTabSz="1800133" rtl="0" eaLnBrk="1" latinLnBrk="0" hangingPunct="1">
              <a:lnSpc>
                <a:spcPct val="90000"/>
              </a:lnSpc>
              <a:spcBef>
                <a:spcPts val="984"/>
              </a:spcBef>
              <a:buFont typeface="Arial" panose="020B0604020202020204" pitchFamily="34" charset="0"/>
              <a:buChar char="•"/>
              <a:defRPr sz="39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50233" indent="-450034" algn="l" defTabSz="1800133" rtl="0" eaLnBrk="1" latinLnBrk="0" hangingPunct="1">
              <a:lnSpc>
                <a:spcPct val="90000"/>
              </a:lnSpc>
              <a:spcBef>
                <a:spcPts val="984"/>
              </a:spcBef>
              <a:buFont typeface="Arial" panose="020B0604020202020204" pitchFamily="34" charset="0"/>
              <a:buChar char="•"/>
              <a:defRPr sz="3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050300" indent="-450034" algn="l" defTabSz="1800133" rtl="0" eaLnBrk="1" latinLnBrk="0" hangingPunct="1">
              <a:lnSpc>
                <a:spcPct val="90000"/>
              </a:lnSpc>
              <a:spcBef>
                <a:spcPts val="984"/>
              </a:spcBef>
              <a:buFont typeface="Arial" panose="020B0604020202020204" pitchFamily="34" charset="0"/>
              <a:buChar char="•"/>
              <a:defRPr sz="3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950366" indent="-450034" algn="l" defTabSz="1800133" rtl="0" eaLnBrk="1" latinLnBrk="0" hangingPunct="1">
              <a:lnSpc>
                <a:spcPct val="90000"/>
              </a:lnSpc>
              <a:spcBef>
                <a:spcPts val="984"/>
              </a:spcBef>
              <a:buFont typeface="Arial" panose="020B0604020202020204" pitchFamily="34" charset="0"/>
              <a:buChar char="•"/>
              <a:defRPr sz="3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50431" indent="-450034" algn="l" defTabSz="1800133" rtl="0" eaLnBrk="1" latinLnBrk="0" hangingPunct="1">
              <a:lnSpc>
                <a:spcPct val="90000"/>
              </a:lnSpc>
              <a:spcBef>
                <a:spcPts val="984"/>
              </a:spcBef>
              <a:buFont typeface="Arial" panose="020B0604020202020204" pitchFamily="34" charset="0"/>
              <a:buChar char="•"/>
              <a:defRPr sz="3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50497" indent="-450034" algn="l" defTabSz="1800133" rtl="0" eaLnBrk="1" latinLnBrk="0" hangingPunct="1">
              <a:lnSpc>
                <a:spcPct val="90000"/>
              </a:lnSpc>
              <a:spcBef>
                <a:spcPts val="984"/>
              </a:spcBef>
              <a:buFont typeface="Arial" panose="020B0604020202020204" pitchFamily="34" charset="0"/>
              <a:buChar char="•"/>
              <a:defRPr sz="3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50565" indent="-450034" algn="l" defTabSz="1800133" rtl="0" eaLnBrk="1" latinLnBrk="0" hangingPunct="1">
              <a:lnSpc>
                <a:spcPct val="90000"/>
              </a:lnSpc>
              <a:spcBef>
                <a:spcPts val="984"/>
              </a:spcBef>
              <a:buFont typeface="Arial" panose="020B0604020202020204" pitchFamily="34" charset="0"/>
              <a:buChar char="•"/>
              <a:defRPr sz="35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953">
                <a:solidFill>
                  <a:srgbClr val="FF0000"/>
                </a:solidFill>
              </a:rPr>
              <a:t>The </a:t>
            </a:r>
            <a:r>
              <a:rPr lang="et-EE" sz="2953" i="1">
                <a:solidFill>
                  <a:srgbClr val="FF0000"/>
                </a:solidFill>
              </a:rPr>
              <a:t>in vitro </a:t>
            </a:r>
            <a:r>
              <a:rPr lang="et-EE" sz="2953">
                <a:solidFill>
                  <a:srgbClr val="FF0000"/>
                </a:solidFill>
              </a:rPr>
              <a:t>dataset has low heterogeneity </a:t>
            </a:r>
          </a:p>
          <a:p>
            <a:r>
              <a:rPr lang="et-EE" sz="2953">
                <a:solidFill>
                  <a:srgbClr val="FF0000"/>
                </a:solidFill>
                <a:sym typeface="Wingdings" panose="05000000000000000000" pitchFamily="2" charset="2"/>
              </a:rPr>
              <a:t> the markers distinguishing the in vitro clusters aren’t really cell type-specific or highly expressed </a:t>
            </a:r>
            <a:r>
              <a:rPr lang="et-EE" sz="2953" i="1">
                <a:solidFill>
                  <a:srgbClr val="FF0000"/>
                </a:solidFill>
                <a:sym typeface="Wingdings" panose="05000000000000000000" pitchFamily="2" charset="2"/>
              </a:rPr>
              <a:t>in vivo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D39FFC-0F33-4B5D-B821-79B698F48FA9}"/>
              </a:ext>
            </a:extLst>
          </p:cNvPr>
          <p:cNvGrpSpPr/>
          <p:nvPr/>
        </p:nvGrpSpPr>
        <p:grpSpPr>
          <a:xfrm>
            <a:off x="8287679" y="9088157"/>
            <a:ext cx="9679526" cy="8830615"/>
            <a:chOff x="8321137" y="8386279"/>
            <a:chExt cx="9614384" cy="9614384"/>
          </a:xfrm>
        </p:grpSpPr>
        <p:pic>
          <p:nvPicPr>
            <p:cNvPr id="11" name="Picture 10" descr="A picture containing computer&#10;&#10;Description automatically generated">
              <a:extLst>
                <a:ext uri="{FF2B5EF4-FFF2-40B4-BE49-F238E27FC236}">
                  <a16:creationId xmlns:a16="http://schemas.microsoft.com/office/drawing/2014/main" id="{80CA05A9-809B-452B-83F5-9D488362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37" y="8386279"/>
              <a:ext cx="9614384" cy="96143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B15003-55D0-4F5C-9B22-83ADA762328D}"/>
                </a:ext>
              </a:extLst>
            </p:cNvPr>
            <p:cNvSpPr txBox="1"/>
            <p:nvPr/>
          </p:nvSpPr>
          <p:spPr>
            <a:xfrm>
              <a:off x="11483999" y="8824738"/>
              <a:ext cx="5700208" cy="365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772" dirty="0"/>
                <a:t>In vivo cell clusters</a:t>
              </a:r>
              <a:endParaRPr lang="en-US" sz="1772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32985C-E988-43D3-80E0-7FB7C151FB7B}"/>
                </a:ext>
              </a:extLst>
            </p:cNvPr>
            <p:cNvSpPr txBox="1"/>
            <p:nvPr/>
          </p:nvSpPr>
          <p:spPr>
            <a:xfrm>
              <a:off x="8662739" y="8824741"/>
              <a:ext cx="2821258" cy="3650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772" dirty="0"/>
                <a:t>In vitro cell clusters</a:t>
              </a:r>
              <a:endParaRPr lang="en-US" sz="1772" dirty="0"/>
            </a:p>
          </p:txBody>
        </p:sp>
      </p:grp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0E854B1F-A6EA-48B2-ADCB-1983D3E40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9" y="11706803"/>
            <a:ext cx="5825480" cy="5825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EFA6A9-3785-4861-AA5B-187442E45D6C}"/>
              </a:ext>
            </a:extLst>
          </p:cNvPr>
          <p:cNvSpPr txBox="1"/>
          <p:nvPr/>
        </p:nvSpPr>
        <p:spPr>
          <a:xfrm>
            <a:off x="-730344" y="11527283"/>
            <a:ext cx="6943113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3 clusters (resolution 0.05)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600B463-5B97-4696-93B6-24D561FD0792}"/>
              </a:ext>
            </a:extLst>
          </p:cNvPr>
          <p:cNvSpPr/>
          <p:nvPr/>
        </p:nvSpPr>
        <p:spPr>
          <a:xfrm>
            <a:off x="6694350" y="13786831"/>
            <a:ext cx="1176963" cy="16310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</p:spTree>
    <p:extLst>
      <p:ext uri="{BB962C8B-B14F-4D97-AF65-F5344CB8AC3E}">
        <p14:creationId xmlns:p14="http://schemas.microsoft.com/office/powerpoint/2010/main" val="335783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1A40-DC9D-40A4-B46F-B2F0774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5525571" cy="926356"/>
          </a:xfrm>
        </p:spPr>
        <p:txBody>
          <a:bodyPr>
            <a:noAutofit/>
          </a:bodyPr>
          <a:lstStyle/>
          <a:p>
            <a:r>
              <a:rPr lang="et-EE" sz="6600" dirty="0"/>
              <a:t>Gene set expression (‘module activity’)</a:t>
            </a:r>
            <a:endParaRPr lang="en-US" sz="6600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DCD3146-B2B7-4F7F-A9D4-0ACBE80C9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09" y="926356"/>
            <a:ext cx="7415835" cy="74158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505FF-82DE-4540-97EF-4D4CD8722DC1}"/>
              </a:ext>
            </a:extLst>
          </p:cNvPr>
          <p:cNvSpPr txBox="1"/>
          <p:nvPr/>
        </p:nvSpPr>
        <p:spPr>
          <a:xfrm>
            <a:off x="344400" y="926356"/>
            <a:ext cx="5248664" cy="377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658" dirty="0">
                <a:solidFill>
                  <a:srgbClr val="0000FF"/>
                </a:solidFill>
              </a:rPr>
              <a:t>Markers of all </a:t>
            </a:r>
            <a:r>
              <a:rPr lang="et-EE" sz="2658" i="1" dirty="0">
                <a:solidFill>
                  <a:srgbClr val="0000FF"/>
                </a:solidFill>
              </a:rPr>
              <a:t>in vitro </a:t>
            </a:r>
            <a:r>
              <a:rPr lang="et-EE" sz="2658" dirty="0">
                <a:solidFill>
                  <a:srgbClr val="0000FF"/>
                </a:solidFill>
              </a:rPr>
              <a:t>together</a:t>
            </a:r>
            <a:r>
              <a:rPr lang="et-EE" sz="2658" i="1" dirty="0">
                <a:solidFill>
                  <a:srgbClr val="0000FF"/>
                </a:solidFill>
              </a:rPr>
              <a:t> </a:t>
            </a:r>
            <a:r>
              <a:rPr lang="et-EE" sz="2658" dirty="0">
                <a:solidFill>
                  <a:srgbClr val="0000FF"/>
                </a:solidFill>
              </a:rPr>
              <a:t>vs all </a:t>
            </a:r>
            <a:r>
              <a:rPr lang="et-EE" sz="2658" i="1" dirty="0">
                <a:solidFill>
                  <a:srgbClr val="0000FF"/>
                </a:solidFill>
              </a:rPr>
              <a:t>in vivo </a:t>
            </a:r>
            <a:r>
              <a:rPr lang="et-EE" sz="2658" dirty="0">
                <a:solidFill>
                  <a:srgbClr val="0000FF"/>
                </a:solidFill>
              </a:rPr>
              <a:t>(same markers as on the previous 2 slides):</a:t>
            </a:r>
            <a:r>
              <a:rPr lang="et-EE" sz="2658" i="1" dirty="0">
                <a:solidFill>
                  <a:srgbClr val="0000FF"/>
                </a:solidFill>
              </a:rPr>
              <a:t> </a:t>
            </a:r>
            <a:r>
              <a:rPr lang="et-EE" sz="2658" dirty="0"/>
              <a:t>161 markers with l2FC&gt;1 and padj&lt;0.05</a:t>
            </a:r>
          </a:p>
          <a:p>
            <a:endParaRPr lang="et-EE" sz="2658" dirty="0"/>
          </a:p>
          <a:p>
            <a:r>
              <a:rPr lang="et-EE" sz="2658" dirty="0"/>
              <a:t>The expression of these genes is concentrated in the FB/stromal and the SMC populations.</a:t>
            </a:r>
          </a:p>
          <a:p>
            <a:endParaRPr lang="et-EE" sz="2658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8AC00-AE25-475B-AF02-B991B6D113BF}"/>
              </a:ext>
            </a:extLst>
          </p:cNvPr>
          <p:cNvSpPr/>
          <p:nvPr/>
        </p:nvSpPr>
        <p:spPr>
          <a:xfrm>
            <a:off x="344400" y="4699890"/>
            <a:ext cx="5016118" cy="2546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58" dirty="0">
                <a:latin typeface="Calibri" panose="020F0502020204030204" pitchFamily="34" charset="0"/>
              </a:rPr>
              <a:t>Since the reference FB-s and SMC-s show similar levels, the result can be taken to mean that the top markers for the </a:t>
            </a:r>
            <a:r>
              <a:rPr lang="en-US" sz="2658" i="1" dirty="0">
                <a:latin typeface="Calibri" panose="020F0502020204030204" pitchFamily="34" charset="0"/>
              </a:rPr>
              <a:t>in vitro</a:t>
            </a:r>
            <a:r>
              <a:rPr lang="en-US" sz="2658" dirty="0">
                <a:latin typeface="Calibri" panose="020F0502020204030204" pitchFamily="34" charset="0"/>
              </a:rPr>
              <a:t> cells are not strongly enriched for either FB-specific or SMC-specific markers.</a:t>
            </a:r>
            <a:endParaRPr lang="et-EE" sz="2658" dirty="0">
              <a:latin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3C0A04-B125-45F5-A2D8-ACF122656D71}"/>
              </a:ext>
            </a:extLst>
          </p:cNvPr>
          <p:cNvSpPr txBox="1">
            <a:spLocks/>
          </p:cNvSpPr>
          <p:nvPr/>
        </p:nvSpPr>
        <p:spPr>
          <a:xfrm>
            <a:off x="732839" y="8599349"/>
            <a:ext cx="15525571" cy="881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001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6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sz="4724"/>
              <a:t>FB or SMC? Compare markers that distingiush them </a:t>
            </a:r>
            <a:r>
              <a:rPr lang="et-EE" sz="4724" i="1"/>
              <a:t>in vivo</a:t>
            </a:r>
            <a:endParaRPr lang="en-US" sz="4724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EF37A31-D153-4EBD-9535-378E701BA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2" y="11449803"/>
            <a:ext cx="5624504" cy="5624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5A2B7-E786-4E12-B685-D0F709883826}"/>
              </a:ext>
            </a:extLst>
          </p:cNvPr>
          <p:cNvSpPr txBox="1"/>
          <p:nvPr/>
        </p:nvSpPr>
        <p:spPr>
          <a:xfrm>
            <a:off x="1337548" y="10495539"/>
            <a:ext cx="191257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In vivo FB/Stromal</a:t>
            </a:r>
            <a:endParaRPr lang="en-US" sz="265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5907C-571D-41E8-B91D-2BC7520A915E}"/>
              </a:ext>
            </a:extLst>
          </p:cNvPr>
          <p:cNvSpPr txBox="1"/>
          <p:nvPr/>
        </p:nvSpPr>
        <p:spPr>
          <a:xfrm>
            <a:off x="3137614" y="10495539"/>
            <a:ext cx="191257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In vivo </a:t>
            </a:r>
          </a:p>
          <a:p>
            <a:pPr algn="ctr"/>
            <a:r>
              <a:rPr lang="et-EE" sz="2658" dirty="0"/>
              <a:t>SMC</a:t>
            </a:r>
            <a:endParaRPr lang="en-US" sz="2658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80AC2AD-7AE9-46C6-8E35-3FE438DAEE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" b="7667"/>
          <a:stretch/>
        </p:blipFill>
        <p:spPr>
          <a:xfrm>
            <a:off x="7567464" y="11702587"/>
            <a:ext cx="9549495" cy="38954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6745C3-A17B-42E1-BE74-921E68AFA416}"/>
              </a:ext>
            </a:extLst>
          </p:cNvPr>
          <p:cNvCxnSpPr>
            <a:cxnSpLocks/>
          </p:cNvCxnSpPr>
          <p:nvPr/>
        </p:nvCxnSpPr>
        <p:spPr>
          <a:xfrm>
            <a:off x="12067630" y="11702586"/>
            <a:ext cx="0" cy="3037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688AD3-8857-4062-9E37-0BD27F3B1C52}"/>
              </a:ext>
            </a:extLst>
          </p:cNvPr>
          <p:cNvSpPr txBox="1"/>
          <p:nvPr/>
        </p:nvSpPr>
        <p:spPr>
          <a:xfrm>
            <a:off x="9500780" y="10832701"/>
            <a:ext cx="191257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FB/Stromal</a:t>
            </a:r>
          </a:p>
          <a:p>
            <a:pPr algn="ctr"/>
            <a:r>
              <a:rPr lang="et-EE" sz="2658" dirty="0"/>
              <a:t>markers</a:t>
            </a:r>
            <a:endParaRPr lang="en-US" sz="2658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CD6758-85D5-49DB-AADD-2FD416BBB661}"/>
              </a:ext>
            </a:extLst>
          </p:cNvPr>
          <p:cNvSpPr txBox="1"/>
          <p:nvPr/>
        </p:nvSpPr>
        <p:spPr>
          <a:xfrm>
            <a:off x="12390382" y="10832700"/>
            <a:ext cx="1912570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SMC</a:t>
            </a:r>
          </a:p>
          <a:p>
            <a:pPr algn="ctr"/>
            <a:r>
              <a:rPr lang="et-EE" sz="2658" dirty="0"/>
              <a:t>markers</a:t>
            </a:r>
            <a:endParaRPr lang="en-US" sz="2658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4B7A5D-3C01-4E0F-83F7-6AF990C5D306}"/>
              </a:ext>
            </a:extLst>
          </p:cNvPr>
          <p:cNvSpPr txBox="1"/>
          <p:nvPr/>
        </p:nvSpPr>
        <p:spPr>
          <a:xfrm>
            <a:off x="1225044" y="9972836"/>
            <a:ext cx="3923582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658" b="1" dirty="0"/>
              <a:t>Top distinguishing genes:</a:t>
            </a:r>
            <a:endParaRPr lang="en-US" sz="2658" b="1" dirty="0"/>
          </a:p>
        </p:txBody>
      </p:sp>
    </p:spTree>
    <p:extLst>
      <p:ext uri="{BB962C8B-B14F-4D97-AF65-F5344CB8AC3E}">
        <p14:creationId xmlns:p14="http://schemas.microsoft.com/office/powerpoint/2010/main" val="363862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A6662C-8977-44FE-8148-412D4CE60DA4}"/>
              </a:ext>
            </a:extLst>
          </p:cNvPr>
          <p:cNvSpPr txBox="1"/>
          <p:nvPr/>
        </p:nvSpPr>
        <p:spPr>
          <a:xfrm>
            <a:off x="287178" y="357341"/>
            <a:ext cx="11176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3200" b="1" dirty="0"/>
              <a:t>Fig. X. Composition of hOM cultures analyzed by scRNA-Seq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B8ED0-5968-4260-AE7A-155D97EE0822}"/>
              </a:ext>
            </a:extLst>
          </p:cNvPr>
          <p:cNvSpPr txBox="1"/>
          <p:nvPr/>
        </p:nvSpPr>
        <p:spPr>
          <a:xfrm>
            <a:off x="78315" y="1051000"/>
            <a:ext cx="4049742" cy="3970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t-EE" sz="2800" dirty="0"/>
              <a:t>A: UMAP plot of single cells colored by donor and disease state.</a:t>
            </a:r>
          </a:p>
          <a:p>
            <a:r>
              <a:rPr lang="et-EE" sz="2800" dirty="0">
                <a:solidFill>
                  <a:srgbClr val="0070C0"/>
                </a:solidFill>
              </a:rPr>
              <a:t>The cells from non-AD donors are localized together, and are separated from the cell originating from donors with AD.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F83CB-3DDE-4851-BB2B-8791B17B7D33}"/>
              </a:ext>
            </a:extLst>
          </p:cNvPr>
          <p:cNvSpPr txBox="1"/>
          <p:nvPr/>
        </p:nvSpPr>
        <p:spPr>
          <a:xfrm>
            <a:off x="78316" y="5135854"/>
            <a:ext cx="4049742" cy="4832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t-EE" sz="2800" dirty="0"/>
              <a:t>B: Within each of the three main populations, cells localize mostly by cell cycle phase.</a:t>
            </a:r>
          </a:p>
          <a:p>
            <a:pPr marL="342910" indent="-342910">
              <a:buAutoNum type="arabicParenR"/>
            </a:pPr>
            <a:r>
              <a:rPr lang="et-EE" sz="2800" dirty="0">
                <a:solidFill>
                  <a:srgbClr val="0070C0"/>
                </a:solidFill>
              </a:rPr>
              <a:t>Cell cycle phase prediction results</a:t>
            </a:r>
          </a:p>
          <a:p>
            <a:pPr marL="342910" indent="-342910">
              <a:buAutoNum type="arabicParenR"/>
            </a:pPr>
            <a:r>
              <a:rPr lang="et-EE" sz="2800" dirty="0">
                <a:solidFill>
                  <a:srgbClr val="0070C0"/>
                </a:solidFill>
              </a:rPr>
              <a:t>Expression of the MKI67, a classical marker of cells currently in cell cycle</a:t>
            </a:r>
          </a:p>
          <a:p>
            <a:pPr marL="342910" indent="-342910">
              <a:buAutoNum type="arabicParenR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91882-A519-4683-8663-CA0D27401D09}"/>
              </a:ext>
            </a:extLst>
          </p:cNvPr>
          <p:cNvSpPr txBox="1"/>
          <p:nvPr/>
        </p:nvSpPr>
        <p:spPr>
          <a:xfrm>
            <a:off x="78318" y="10082484"/>
            <a:ext cx="404974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t-EE" sz="2800" dirty="0"/>
              <a:t>C: automated clustering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19D59-A3FF-4330-8C3F-A81C352D6D0B}"/>
              </a:ext>
            </a:extLst>
          </p:cNvPr>
          <p:cNvSpPr txBox="1"/>
          <p:nvPr/>
        </p:nvSpPr>
        <p:spPr>
          <a:xfrm>
            <a:off x="78318" y="10720242"/>
            <a:ext cx="4049741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t-EE" sz="2800" dirty="0"/>
              <a:t>D: heatmap of the top marker genes for each cluster from panel C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50DF7-261D-4355-8167-45B4A0B9B52F}"/>
              </a:ext>
            </a:extLst>
          </p:cNvPr>
          <p:cNvSpPr txBox="1"/>
          <p:nvPr/>
        </p:nvSpPr>
        <p:spPr>
          <a:xfrm>
            <a:off x="41376" y="15718969"/>
            <a:ext cx="41236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/>
              <a:t>[optional: some example UMAP plots showing genes the are cluster specific in D (similarly to how MKI67 supports the Phase in panel B)]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82001-5930-46DC-B12A-1E1D39C60E8F}"/>
              </a:ext>
            </a:extLst>
          </p:cNvPr>
          <p:cNvSpPr txBox="1"/>
          <p:nvPr/>
        </p:nvSpPr>
        <p:spPr>
          <a:xfrm>
            <a:off x="78315" y="12190599"/>
            <a:ext cx="4049740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t-EE" sz="2800" dirty="0"/>
              <a:t>E: example UMAP plots showing genes the are cluster specific in D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04A19-4C36-4C2D-A951-245F595B8041}"/>
              </a:ext>
            </a:extLst>
          </p:cNvPr>
          <p:cNvSpPr txBox="1"/>
          <p:nvPr/>
        </p:nvSpPr>
        <p:spPr>
          <a:xfrm>
            <a:off x="78315" y="13660954"/>
            <a:ext cx="4049740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t-EE" sz="2800" dirty="0"/>
              <a:t>F: Examples of functional profiling categories showing differential activity by disease state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6E6E8-E4A3-4461-93E2-355010B5ACBD}"/>
              </a:ext>
            </a:extLst>
          </p:cNvPr>
          <p:cNvSpPr/>
          <p:nvPr/>
        </p:nvSpPr>
        <p:spPr>
          <a:xfrm>
            <a:off x="4280259" y="1051004"/>
            <a:ext cx="13642091" cy="16755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0D55E8-D348-4587-A9FB-85DFB741F281}"/>
              </a:ext>
            </a:extLst>
          </p:cNvPr>
          <p:cNvGrpSpPr/>
          <p:nvPr/>
        </p:nvGrpSpPr>
        <p:grpSpPr>
          <a:xfrm>
            <a:off x="11034367" y="4969222"/>
            <a:ext cx="5566157" cy="3965042"/>
            <a:chOff x="13272514" y="3736292"/>
            <a:chExt cx="4709606" cy="334313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BCCBBB9-75D3-44A0-A6DF-ACB1D9A7B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507"/>
            <a:stretch/>
          </p:blipFill>
          <p:spPr>
            <a:xfrm>
              <a:off x="13272514" y="4059458"/>
              <a:ext cx="4709606" cy="301996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54B8E1-179F-4217-9DD3-F516383E2B84}"/>
                </a:ext>
              </a:extLst>
            </p:cNvPr>
            <p:cNvSpPr txBox="1"/>
            <p:nvPr/>
          </p:nvSpPr>
          <p:spPr>
            <a:xfrm>
              <a:off x="14484317" y="3736292"/>
              <a:ext cx="2286000" cy="7006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/>
                <a:t>MKI67 </a:t>
              </a:r>
            </a:p>
            <a:p>
              <a:pPr algn="ctr"/>
              <a:r>
                <a:rPr lang="et-EE" sz="2400" dirty="0"/>
                <a:t>expression</a:t>
              </a:r>
              <a:endParaRPr lang="en-US" sz="2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152EE1-29AD-4115-94DA-31E27B51E764}"/>
              </a:ext>
            </a:extLst>
          </p:cNvPr>
          <p:cNvGrpSpPr/>
          <p:nvPr/>
        </p:nvGrpSpPr>
        <p:grpSpPr>
          <a:xfrm>
            <a:off x="4432101" y="1247393"/>
            <a:ext cx="5541645" cy="3439272"/>
            <a:chOff x="4794386" y="4172803"/>
            <a:chExt cx="4344285" cy="34392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8E502A-EEE4-4A8D-AE80-21CD6B01D14E}"/>
                </a:ext>
              </a:extLst>
            </p:cNvPr>
            <p:cNvSpPr txBox="1"/>
            <p:nvPr/>
          </p:nvSpPr>
          <p:spPr>
            <a:xfrm>
              <a:off x="4794386" y="4172803"/>
              <a:ext cx="48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2400" dirty="0"/>
                <a:t>A</a:t>
              </a:r>
              <a:endParaRPr lang="en-US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4BC438-BDA4-4568-8223-4947C99F7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4386" y="4769703"/>
              <a:ext cx="3885340" cy="2842372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36F6F1-51B9-4F6D-992F-A0159477A640}"/>
                </a:ext>
              </a:extLst>
            </p:cNvPr>
            <p:cNvSpPr/>
            <p:nvPr/>
          </p:nvSpPr>
          <p:spPr>
            <a:xfrm>
              <a:off x="6457816" y="4681014"/>
              <a:ext cx="2137031" cy="2368485"/>
            </a:xfrm>
            <a:custGeom>
              <a:avLst/>
              <a:gdLst>
                <a:gd name="connsiteX0" fmla="*/ 218990 w 1591387"/>
                <a:gd name="connsiteY0" fmla="*/ 383036 h 1763744"/>
                <a:gd name="connsiteX1" fmla="*/ 1316270 w 1591387"/>
                <a:gd name="connsiteY1" fmla="*/ 9656 h 1763744"/>
                <a:gd name="connsiteX2" fmla="*/ 1582970 w 1591387"/>
                <a:gd name="connsiteY2" fmla="*/ 809756 h 1763744"/>
                <a:gd name="connsiteX3" fmla="*/ 1445810 w 1591387"/>
                <a:gd name="connsiteY3" fmla="*/ 1693676 h 1763744"/>
                <a:gd name="connsiteX4" fmla="*/ 699050 w 1591387"/>
                <a:gd name="connsiteY4" fmla="*/ 1586996 h 1763744"/>
                <a:gd name="connsiteX5" fmla="*/ 36110 w 1591387"/>
                <a:gd name="connsiteY5" fmla="*/ 626876 h 1763744"/>
                <a:gd name="connsiteX6" fmla="*/ 218990 w 1591387"/>
                <a:gd name="connsiteY6" fmla="*/ 383036 h 176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1387" h="1763744">
                  <a:moveTo>
                    <a:pt x="218990" y="383036"/>
                  </a:moveTo>
                  <a:cubicBezTo>
                    <a:pt x="432350" y="280166"/>
                    <a:pt x="1088940" y="-61464"/>
                    <a:pt x="1316270" y="9656"/>
                  </a:cubicBezTo>
                  <a:cubicBezTo>
                    <a:pt x="1543600" y="80776"/>
                    <a:pt x="1561380" y="529086"/>
                    <a:pt x="1582970" y="809756"/>
                  </a:cubicBezTo>
                  <a:cubicBezTo>
                    <a:pt x="1604560" y="1090426"/>
                    <a:pt x="1593130" y="1564136"/>
                    <a:pt x="1445810" y="1693676"/>
                  </a:cubicBezTo>
                  <a:cubicBezTo>
                    <a:pt x="1298490" y="1823216"/>
                    <a:pt x="934000" y="1764796"/>
                    <a:pt x="699050" y="1586996"/>
                  </a:cubicBezTo>
                  <a:cubicBezTo>
                    <a:pt x="464100" y="1409196"/>
                    <a:pt x="116120" y="826266"/>
                    <a:pt x="36110" y="626876"/>
                  </a:cubicBezTo>
                  <a:cubicBezTo>
                    <a:pt x="-43900" y="427486"/>
                    <a:pt x="5630" y="485906"/>
                    <a:pt x="218990" y="383036"/>
                  </a:cubicBezTo>
                  <a:close/>
                </a:path>
              </a:pathLst>
            </a:cu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2D50D-8F81-4603-B0F5-D757D1CFD1EB}"/>
                </a:ext>
              </a:extLst>
            </p:cNvPr>
            <p:cNvSpPr/>
            <p:nvPr/>
          </p:nvSpPr>
          <p:spPr>
            <a:xfrm>
              <a:off x="5088917" y="5744465"/>
              <a:ext cx="1826734" cy="1581444"/>
            </a:xfrm>
            <a:custGeom>
              <a:avLst/>
              <a:gdLst>
                <a:gd name="connsiteX0" fmla="*/ 321706 w 1360318"/>
                <a:gd name="connsiteY0" fmla="*/ 12547 h 1177657"/>
                <a:gd name="connsiteX1" fmla="*/ 954166 w 1360318"/>
                <a:gd name="connsiteY1" fmla="*/ 88747 h 1177657"/>
                <a:gd name="connsiteX2" fmla="*/ 1358026 w 1360318"/>
                <a:gd name="connsiteY2" fmla="*/ 782167 h 1177657"/>
                <a:gd name="connsiteX3" fmla="*/ 1091326 w 1360318"/>
                <a:gd name="connsiteY3" fmla="*/ 1109827 h 1177657"/>
                <a:gd name="connsiteX4" fmla="*/ 535066 w 1360318"/>
                <a:gd name="connsiteY4" fmla="*/ 1163167 h 1177657"/>
                <a:gd name="connsiteX5" fmla="*/ 184546 w 1360318"/>
                <a:gd name="connsiteY5" fmla="*/ 919327 h 1177657"/>
                <a:gd name="connsiteX6" fmla="*/ 1666 w 1360318"/>
                <a:gd name="connsiteY6" fmla="*/ 439267 h 1177657"/>
                <a:gd name="connsiteX7" fmla="*/ 108346 w 1360318"/>
                <a:gd name="connsiteY7" fmla="*/ 119227 h 1177657"/>
                <a:gd name="connsiteX8" fmla="*/ 321706 w 1360318"/>
                <a:gd name="connsiteY8" fmla="*/ 12547 h 117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0318" h="1177657">
                  <a:moveTo>
                    <a:pt x="321706" y="12547"/>
                  </a:moveTo>
                  <a:cubicBezTo>
                    <a:pt x="462676" y="7467"/>
                    <a:pt x="781446" y="-39523"/>
                    <a:pt x="954166" y="88747"/>
                  </a:cubicBezTo>
                  <a:cubicBezTo>
                    <a:pt x="1126886" y="217017"/>
                    <a:pt x="1335166" y="611987"/>
                    <a:pt x="1358026" y="782167"/>
                  </a:cubicBezTo>
                  <a:cubicBezTo>
                    <a:pt x="1380886" y="952347"/>
                    <a:pt x="1228486" y="1046327"/>
                    <a:pt x="1091326" y="1109827"/>
                  </a:cubicBezTo>
                  <a:cubicBezTo>
                    <a:pt x="954166" y="1173327"/>
                    <a:pt x="686196" y="1194917"/>
                    <a:pt x="535066" y="1163167"/>
                  </a:cubicBezTo>
                  <a:cubicBezTo>
                    <a:pt x="383936" y="1131417"/>
                    <a:pt x="273446" y="1039977"/>
                    <a:pt x="184546" y="919327"/>
                  </a:cubicBezTo>
                  <a:cubicBezTo>
                    <a:pt x="95646" y="798677"/>
                    <a:pt x="14366" y="572617"/>
                    <a:pt x="1666" y="439267"/>
                  </a:cubicBezTo>
                  <a:cubicBezTo>
                    <a:pt x="-11034" y="305917"/>
                    <a:pt x="51196" y="190347"/>
                    <a:pt x="108346" y="119227"/>
                  </a:cubicBezTo>
                  <a:cubicBezTo>
                    <a:pt x="165496" y="48107"/>
                    <a:pt x="180736" y="17627"/>
                    <a:pt x="321706" y="12547"/>
                  </a:cubicBezTo>
                  <a:close/>
                </a:path>
              </a:pathLst>
            </a:cu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D9486B-2440-4AD2-A285-606F6EED9E23}"/>
                </a:ext>
              </a:extLst>
            </p:cNvPr>
            <p:cNvSpPr txBox="1"/>
            <p:nvPr/>
          </p:nvSpPr>
          <p:spPr>
            <a:xfrm>
              <a:off x="6110391" y="4689314"/>
              <a:ext cx="1624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rgbClr val="0070C0"/>
                  </a:solidFill>
                </a:rPr>
                <a:t>AD donors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9D2D4F-F6DF-4355-BBB1-EF0765C6BC9E}"/>
                </a:ext>
              </a:extLst>
            </p:cNvPr>
            <p:cNvSpPr txBox="1"/>
            <p:nvPr/>
          </p:nvSpPr>
          <p:spPr>
            <a:xfrm>
              <a:off x="4909484" y="5234812"/>
              <a:ext cx="1624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rgbClr val="0070C0"/>
                  </a:solidFill>
                </a:rPr>
                <a:t>Control donors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8BE9E3-9C62-4770-B5CF-7F648196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5532" y="5423299"/>
              <a:ext cx="923139" cy="772080"/>
            </a:xfrm>
            <a:prstGeom prst="rect">
              <a:avLst/>
            </a:prstGeom>
          </p:spPr>
        </p:pic>
      </p:grp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F65C6F-F443-435C-A409-25ABBE369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4"/>
          <a:stretch/>
        </p:blipFill>
        <p:spPr>
          <a:xfrm>
            <a:off x="4398439" y="9236960"/>
            <a:ext cx="7666628" cy="8454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AFAFBD-8878-4243-B4E5-6D9CD08F442A}"/>
              </a:ext>
            </a:extLst>
          </p:cNvPr>
          <p:cNvSpPr txBox="1"/>
          <p:nvPr/>
        </p:nvSpPr>
        <p:spPr>
          <a:xfrm>
            <a:off x="10901205" y="1028695"/>
            <a:ext cx="40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/>
              <a:t>C</a:t>
            </a:r>
            <a:endParaRPr lang="en-US" sz="2400" dirty="0"/>
          </a:p>
        </p:txBody>
      </p:sp>
      <p:pic>
        <p:nvPicPr>
          <p:cNvPr id="30" name="Picture 29" descr="A close up of a map&#10;&#10;Description automatically generated">
            <a:extLst>
              <a:ext uri="{FF2B5EF4-FFF2-40B4-BE49-F238E27FC236}">
                <a16:creationId xmlns:a16="http://schemas.microsoft.com/office/drawing/2014/main" id="{0F879743-08A3-434B-A666-EA8EE1FB2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515" y="1214264"/>
            <a:ext cx="6073948" cy="3663080"/>
          </a:xfrm>
          <a:prstGeom prst="rect">
            <a:avLst/>
          </a:prstGeom>
        </p:spPr>
      </p:pic>
      <p:pic>
        <p:nvPicPr>
          <p:cNvPr id="32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28F66D8-041A-48AF-A0ED-2FE4FCF68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654" y="9301609"/>
            <a:ext cx="6145823" cy="4435699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6600A59E-5901-413D-9A93-A1678A8129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454" y="13660956"/>
            <a:ext cx="6083023" cy="4175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DAFAAB3-35F1-4294-BCC2-87D8D6774385}"/>
              </a:ext>
            </a:extLst>
          </p:cNvPr>
          <p:cNvSpPr txBox="1"/>
          <p:nvPr/>
        </p:nvSpPr>
        <p:spPr>
          <a:xfrm>
            <a:off x="12062620" y="9532208"/>
            <a:ext cx="350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/>
              <a:t>Oxidative phosphorylation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981BDE-FCC3-4C24-84AD-43E611A2E8A9}"/>
              </a:ext>
            </a:extLst>
          </p:cNvPr>
          <p:cNvSpPr txBox="1"/>
          <p:nvPr/>
        </p:nvSpPr>
        <p:spPr>
          <a:xfrm>
            <a:off x="12162807" y="13852885"/>
            <a:ext cx="3357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/>
              <a:t>Inflammatory response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01AD9-AAB5-4F80-B0ED-61E87B1968CA}"/>
              </a:ext>
            </a:extLst>
          </p:cNvPr>
          <p:cNvSpPr txBox="1"/>
          <p:nvPr/>
        </p:nvSpPr>
        <p:spPr>
          <a:xfrm>
            <a:off x="4578920" y="8897243"/>
            <a:ext cx="40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/>
              <a:t>D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C6DF1-9B23-4978-81A3-366E6B2E7243}"/>
              </a:ext>
            </a:extLst>
          </p:cNvPr>
          <p:cNvSpPr txBox="1"/>
          <p:nvPr/>
        </p:nvSpPr>
        <p:spPr>
          <a:xfrm>
            <a:off x="11780140" y="9539152"/>
            <a:ext cx="40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/>
              <a:t>F</a:t>
            </a:r>
            <a:endParaRPr lang="en-US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82ABB8-763C-4108-BC1B-BD119016D56D}"/>
              </a:ext>
            </a:extLst>
          </p:cNvPr>
          <p:cNvSpPr/>
          <p:nvPr/>
        </p:nvSpPr>
        <p:spPr>
          <a:xfrm>
            <a:off x="4280256" y="4969224"/>
            <a:ext cx="13006209" cy="3898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4D5A45-7348-4C50-B501-74C49C5574D5}"/>
              </a:ext>
            </a:extLst>
          </p:cNvPr>
          <p:cNvGrpSpPr/>
          <p:nvPr/>
        </p:nvGrpSpPr>
        <p:grpSpPr>
          <a:xfrm>
            <a:off x="4465561" y="5148368"/>
            <a:ext cx="5511490" cy="3995017"/>
            <a:chOff x="4465561" y="5148368"/>
            <a:chExt cx="5511490" cy="39950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26FF81-D3CA-4C3D-AFF3-12C0459CE6F4}"/>
                </a:ext>
              </a:extLst>
            </p:cNvPr>
            <p:cNvGrpSpPr/>
            <p:nvPr/>
          </p:nvGrpSpPr>
          <p:grpSpPr>
            <a:xfrm>
              <a:off x="4465561" y="5148368"/>
              <a:ext cx="5511490" cy="3995017"/>
              <a:chOff x="8999621" y="4025574"/>
              <a:chExt cx="4568943" cy="344111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58D7893-E1E8-4118-ABDD-991783439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99621" y="4426848"/>
                <a:ext cx="4568943" cy="303984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D13B6D-8A8D-4C59-857D-50C6EC8B620D}"/>
                  </a:ext>
                </a:extLst>
              </p:cNvPr>
              <p:cNvSpPr txBox="1"/>
              <p:nvPr/>
            </p:nvSpPr>
            <p:spPr>
              <a:xfrm>
                <a:off x="9082027" y="4025574"/>
                <a:ext cx="482600" cy="39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t-EE" sz="2400" dirty="0"/>
                  <a:t>B</a:t>
                </a:r>
                <a:endParaRPr lang="en-US" sz="24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1CE178-E7D7-4AE7-BBC2-EF4E7596A420}"/>
                  </a:ext>
                </a:extLst>
              </p:cNvPr>
              <p:cNvSpPr txBox="1"/>
              <p:nvPr/>
            </p:nvSpPr>
            <p:spPr>
              <a:xfrm>
                <a:off x="9444363" y="4025574"/>
                <a:ext cx="2286000" cy="39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t-EE" sz="2400" dirty="0"/>
                  <a:t>Phase</a:t>
                </a:r>
                <a:endParaRPr lang="en-US" sz="2400" dirty="0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0C5212D-1C2D-4972-AE6D-624ADD42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42265" y="5200653"/>
              <a:ext cx="609524" cy="4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59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153545A-2A4F-4718-B3A0-9887F0D6B998}"/>
              </a:ext>
            </a:extLst>
          </p:cNvPr>
          <p:cNvGrpSpPr/>
          <p:nvPr/>
        </p:nvGrpSpPr>
        <p:grpSpPr>
          <a:xfrm>
            <a:off x="4220900" y="5609125"/>
            <a:ext cx="8875359" cy="4032227"/>
            <a:chOff x="10766349" y="3056501"/>
            <a:chExt cx="8056294" cy="3781000"/>
          </a:xfrm>
        </p:grpSpPr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902C43DB-B30B-44FF-ABC8-F551CF7E9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" b="7667"/>
            <a:stretch/>
          </p:blipFill>
          <p:spPr>
            <a:xfrm>
              <a:off x="10828786" y="3056501"/>
              <a:ext cx="7993857" cy="3781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82EBA0-3E6A-437F-9C58-972633A35BDC}"/>
                </a:ext>
              </a:extLst>
            </p:cNvPr>
            <p:cNvSpPr txBox="1"/>
            <p:nvPr/>
          </p:nvSpPr>
          <p:spPr>
            <a:xfrm>
              <a:off x="10766349" y="3178059"/>
              <a:ext cx="482600" cy="432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2400" dirty="0"/>
                <a:t>B</a:t>
              </a:r>
              <a:endParaRPr lang="en-US" sz="2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963488-939A-44DD-8749-35CDEE7F5E29}"/>
                </a:ext>
              </a:extLst>
            </p:cNvPr>
            <p:cNvSpPr txBox="1"/>
            <p:nvPr/>
          </p:nvSpPr>
          <p:spPr>
            <a:xfrm>
              <a:off x="12212655" y="3829140"/>
              <a:ext cx="1761913" cy="779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/>
                <a:t>FB/Stromal</a:t>
              </a:r>
            </a:p>
            <a:p>
              <a:pPr algn="ctr"/>
              <a:r>
                <a:rPr lang="et-EE" sz="2400" dirty="0"/>
                <a:t>markers</a:t>
              </a:r>
              <a:endParaRPr lang="en-US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F827F3-0F46-4FBC-B681-1998CF1256C5}"/>
                </a:ext>
              </a:extLst>
            </p:cNvPr>
            <p:cNvSpPr txBox="1"/>
            <p:nvPr/>
          </p:nvSpPr>
          <p:spPr>
            <a:xfrm>
              <a:off x="15292123" y="3653102"/>
              <a:ext cx="1526999" cy="779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/>
                <a:t>SMC</a:t>
              </a:r>
            </a:p>
            <a:p>
              <a:pPr algn="ctr"/>
              <a:r>
                <a:rPr lang="et-EE" sz="2400" dirty="0"/>
                <a:t>markers</a:t>
              </a:r>
              <a:endParaRPr lang="en-US" sz="240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3ABA87-04B4-4FA6-B928-6D9F8A2667AC}"/>
                </a:ext>
              </a:extLst>
            </p:cNvPr>
            <p:cNvCxnSpPr>
              <a:cxnSpLocks/>
            </p:cNvCxnSpPr>
            <p:nvPr/>
          </p:nvCxnSpPr>
          <p:spPr>
            <a:xfrm>
              <a:off x="14558002" y="3621334"/>
              <a:ext cx="0" cy="23199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30BA53-8F59-4172-8C48-C16336353AFC}"/>
              </a:ext>
            </a:extLst>
          </p:cNvPr>
          <p:cNvSpPr txBox="1"/>
          <p:nvPr/>
        </p:nvSpPr>
        <p:spPr>
          <a:xfrm>
            <a:off x="-22237" y="197503"/>
            <a:ext cx="1500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/>
              <a:t>Fig. X. Comparison of hOM cultures to freshly samples hOM scRNA-Seq published by Durante et al 2020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8320F-2413-4AA8-9193-09E77CF54E7B}"/>
              </a:ext>
            </a:extLst>
          </p:cNvPr>
          <p:cNvSpPr txBox="1"/>
          <p:nvPr/>
        </p:nvSpPr>
        <p:spPr>
          <a:xfrm>
            <a:off x="146196" y="932877"/>
            <a:ext cx="3970421" cy="4616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t-EE" sz="2100" dirty="0"/>
              <a:t>A: cell type annotation freshly isolated hOM cells as the reference populations.</a:t>
            </a:r>
          </a:p>
          <a:p>
            <a:endParaRPr lang="et-EE" sz="2100" dirty="0"/>
          </a:p>
          <a:p>
            <a:r>
              <a:rPr lang="et-EE" sz="2100" dirty="0">
                <a:solidFill>
                  <a:srgbClr val="FF0000"/>
                </a:solidFill>
              </a:rPr>
              <a:t>Note: for a final figure, should switch numbers to cell type names</a:t>
            </a:r>
            <a:endParaRPr lang="en-US" sz="2100" dirty="0">
              <a:solidFill>
                <a:srgbClr val="FF0000"/>
              </a:solidFill>
            </a:endParaRPr>
          </a:p>
          <a:p>
            <a:endParaRPr lang="et-EE" sz="2100" dirty="0"/>
          </a:p>
          <a:p>
            <a:r>
              <a:rPr lang="et-EE" sz="2100" dirty="0">
                <a:solidFill>
                  <a:srgbClr val="0070C0"/>
                </a:solidFill>
              </a:rPr>
              <a:t>Almost all cultured cells are predicted to be </a:t>
            </a:r>
            <a:r>
              <a:rPr lang="et-EE" sz="2100" b="1" dirty="0">
                <a:solidFill>
                  <a:srgbClr val="0070C0"/>
                </a:solidFill>
              </a:rPr>
              <a:t>FB/Stromal (cluster 1 </a:t>
            </a:r>
            <a:r>
              <a:rPr lang="et-EE" sz="2100" b="1" i="1" dirty="0">
                <a:solidFill>
                  <a:srgbClr val="0070C0"/>
                </a:solidFill>
              </a:rPr>
              <a:t>in vivo</a:t>
            </a:r>
            <a:r>
              <a:rPr lang="et-EE" sz="2100" b="1" dirty="0">
                <a:solidFill>
                  <a:srgbClr val="0070C0"/>
                </a:solidFill>
              </a:rPr>
              <a:t>),</a:t>
            </a:r>
            <a:r>
              <a:rPr lang="et-EE" sz="2100" dirty="0">
                <a:solidFill>
                  <a:srgbClr val="0070C0"/>
                </a:solidFill>
              </a:rPr>
              <a:t> and a few also </a:t>
            </a:r>
            <a:r>
              <a:rPr lang="et-EE" sz="2100" b="1" dirty="0">
                <a:solidFill>
                  <a:srgbClr val="0070C0"/>
                </a:solidFill>
              </a:rPr>
              <a:t>SMC (cluster 5)</a:t>
            </a:r>
            <a:r>
              <a:rPr lang="et-EE" sz="2100" dirty="0">
                <a:solidFill>
                  <a:srgbClr val="0070C0"/>
                </a:solidFill>
              </a:rPr>
              <a:t>. This is probably</a:t>
            </a:r>
            <a:r>
              <a:rPr lang="en-US" sz="2100" dirty="0">
                <a:solidFill>
                  <a:srgbClr val="0070C0"/>
                </a:solidFill>
              </a:rPr>
              <a:t> related to the myofibroblast-like component of these</a:t>
            </a:r>
            <a:r>
              <a:rPr lang="et-EE" sz="2100" dirty="0">
                <a:solidFill>
                  <a:srgbClr val="0070C0"/>
                </a:solidFill>
              </a:rPr>
              <a:t> in vitro</a:t>
            </a:r>
            <a:r>
              <a:rPr lang="en-US" sz="2100" dirty="0">
                <a:solidFill>
                  <a:srgbClr val="0070C0"/>
                </a:solidFill>
              </a:rPr>
              <a:t> transcriptomes</a:t>
            </a:r>
            <a:endParaRPr lang="en-US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AF0AE-D9E5-4582-B7AA-BB115AEB10F6}"/>
              </a:ext>
            </a:extLst>
          </p:cNvPr>
          <p:cNvSpPr txBox="1"/>
          <p:nvPr/>
        </p:nvSpPr>
        <p:spPr>
          <a:xfrm>
            <a:off x="146195" y="7786798"/>
            <a:ext cx="3970421" cy="7848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2100" dirty="0"/>
              <a:t>C</a:t>
            </a:r>
            <a:r>
              <a:rPr lang="et-EE" sz="2100" dirty="0"/>
              <a:t>: Heatmap comparing in vivo cell population markers to the hOM culture cells.</a:t>
            </a:r>
          </a:p>
          <a:p>
            <a:endParaRPr lang="et-EE" sz="2100" dirty="0"/>
          </a:p>
          <a:p>
            <a:pPr marL="285757" indent="-285757">
              <a:buFont typeface="Arial" panose="020B0604020202020204" pitchFamily="34" charset="0"/>
              <a:buChar char="•"/>
            </a:pPr>
            <a:r>
              <a:rPr lang="et-EE" sz="2100" dirty="0">
                <a:solidFill>
                  <a:srgbClr val="0070C0"/>
                </a:solidFill>
              </a:rPr>
              <a:t>The </a:t>
            </a:r>
            <a:r>
              <a:rPr lang="et-EE" sz="2100" i="1" dirty="0">
                <a:solidFill>
                  <a:srgbClr val="0070C0"/>
                </a:solidFill>
              </a:rPr>
              <a:t>in vitro</a:t>
            </a:r>
            <a:r>
              <a:rPr lang="et-EE" sz="2100" dirty="0">
                <a:solidFill>
                  <a:srgbClr val="0070C0"/>
                </a:solidFill>
              </a:rPr>
              <a:t> cells express markers of:</a:t>
            </a:r>
          </a:p>
          <a:p>
            <a:pPr marL="742969" lvl="1" indent="-285757">
              <a:buFont typeface="Arial" panose="020B0604020202020204" pitchFamily="34" charset="0"/>
              <a:buChar char="•"/>
            </a:pPr>
            <a:r>
              <a:rPr lang="et-EE" sz="2100" dirty="0">
                <a:solidFill>
                  <a:srgbClr val="0070C0"/>
                </a:solidFill>
              </a:rPr>
              <a:t>Cluster 1 (FB/stromal)</a:t>
            </a:r>
          </a:p>
          <a:p>
            <a:pPr marL="742969" lvl="1" indent="-285757">
              <a:buFont typeface="Arial" panose="020B0604020202020204" pitchFamily="34" charset="0"/>
              <a:buChar char="•"/>
            </a:pPr>
            <a:r>
              <a:rPr lang="et-EE" sz="2100" dirty="0">
                <a:solidFill>
                  <a:srgbClr val="0070C0"/>
                </a:solidFill>
              </a:rPr>
              <a:t>Cluster 5 (SMC)</a:t>
            </a:r>
          </a:p>
          <a:p>
            <a:pPr marL="742969" lvl="1" indent="-285757">
              <a:buFont typeface="Arial" panose="020B0604020202020204" pitchFamily="34" charset="0"/>
              <a:buChar char="•"/>
            </a:pPr>
            <a:r>
              <a:rPr lang="et-EE" sz="2100" dirty="0">
                <a:solidFill>
                  <a:srgbClr val="0070C0"/>
                </a:solidFill>
              </a:rPr>
              <a:t>Cluster 8 (Pericytes)</a:t>
            </a:r>
          </a:p>
          <a:p>
            <a:pPr marL="742969" lvl="1" indent="-285757">
              <a:buFont typeface="Arial" panose="020B0604020202020204" pitchFamily="34" charset="0"/>
              <a:buChar char="•"/>
            </a:pPr>
            <a:r>
              <a:rPr lang="et-EE" sz="2100" dirty="0">
                <a:solidFill>
                  <a:srgbClr val="0070C0"/>
                </a:solidFill>
              </a:rPr>
              <a:t>Cell cycle genes (Cluster 13 and 21)</a:t>
            </a:r>
          </a:p>
          <a:p>
            <a:pPr marL="742969" lvl="1" indent="-285757">
              <a:buFont typeface="Arial" panose="020B0604020202020204" pitchFamily="34" charset="0"/>
              <a:buChar char="•"/>
            </a:pPr>
            <a:r>
              <a:rPr lang="et-EE" sz="2100" dirty="0">
                <a:solidFill>
                  <a:srgbClr val="0070C0"/>
                </a:solidFill>
              </a:rPr>
              <a:t>Some likely doublet clusters (cluster 24 and 25)</a:t>
            </a:r>
          </a:p>
          <a:p>
            <a:pPr marL="285757" indent="-285757">
              <a:buFont typeface="Arial" panose="020B0604020202020204" pitchFamily="34" charset="0"/>
              <a:buChar char="•"/>
            </a:pPr>
            <a:r>
              <a:rPr lang="et-EE" sz="2100" dirty="0">
                <a:solidFill>
                  <a:srgbClr val="0070C0"/>
                </a:solidFill>
                <a:sym typeface="Wingdings" panose="05000000000000000000" pitchFamily="2" charset="2"/>
              </a:rPr>
              <a:t> fibrogenic and myocyte-related cells</a:t>
            </a:r>
          </a:p>
          <a:p>
            <a:pPr marL="285757" indent="-285757">
              <a:buFont typeface="Arial" panose="020B0604020202020204" pitchFamily="34" charset="0"/>
              <a:buChar char="•"/>
            </a:pPr>
            <a:r>
              <a:rPr lang="et-EE" sz="2100" dirty="0">
                <a:solidFill>
                  <a:srgbClr val="0070C0"/>
                </a:solidFill>
                <a:sym typeface="Wingdings" panose="05000000000000000000" pitchFamily="2" charset="2"/>
              </a:rPr>
              <a:t> in general agreement with</a:t>
            </a:r>
          </a:p>
          <a:p>
            <a:pPr marL="742969" lvl="1" indent="-285757">
              <a:buFont typeface="Arial" panose="020B0604020202020204" pitchFamily="34" charset="0"/>
              <a:buChar char="•"/>
            </a:pPr>
            <a:r>
              <a:rPr lang="et-EE" sz="2100" dirty="0">
                <a:solidFill>
                  <a:srgbClr val="0070C0"/>
                </a:solidFill>
                <a:sym typeface="Wingdings" panose="05000000000000000000" pitchFamily="2" charset="2"/>
              </a:rPr>
              <a:t>cell type prediction from </a:t>
            </a:r>
            <a:r>
              <a:rPr lang="et-EE" sz="2100" i="1" dirty="0">
                <a:solidFill>
                  <a:srgbClr val="0070C0"/>
                </a:solidFill>
                <a:sym typeface="Wingdings" panose="05000000000000000000" pitchFamily="2" charset="2"/>
              </a:rPr>
              <a:t>in vivo </a:t>
            </a:r>
            <a:r>
              <a:rPr lang="et-EE" sz="2100" dirty="0">
                <a:solidFill>
                  <a:srgbClr val="0070C0"/>
                </a:solidFill>
                <a:sym typeface="Wingdings" panose="05000000000000000000" pitchFamily="2" charset="2"/>
              </a:rPr>
              <a:t>reference </a:t>
            </a:r>
          </a:p>
          <a:p>
            <a:pPr marL="742969" lvl="1" indent="-285757">
              <a:buFont typeface="Arial" panose="020B0604020202020204" pitchFamily="34" charset="0"/>
              <a:buChar char="•"/>
            </a:pPr>
            <a:r>
              <a:rPr lang="et-EE" sz="2100" dirty="0">
                <a:solidFill>
                  <a:srgbClr val="0070C0"/>
                </a:solidFill>
                <a:sym typeface="Wingdings" panose="05000000000000000000" pitchFamily="2" charset="2"/>
              </a:rPr>
              <a:t>the Alona automated cell type prediction tool</a:t>
            </a:r>
          </a:p>
          <a:p>
            <a:pPr marL="285757" indent="-285757">
              <a:buFont typeface="Arial" panose="020B0604020202020204" pitchFamily="34" charset="0"/>
              <a:buChar char="•"/>
            </a:pPr>
            <a:r>
              <a:rPr lang="et-EE" sz="2100" dirty="0">
                <a:solidFill>
                  <a:srgbClr val="FF0000"/>
                </a:solidFill>
              </a:rPr>
              <a:t>Note: we can make it more readable by having less in vivo populations (e.g., combining the ~3 basal cell clusters into 1)</a:t>
            </a:r>
            <a:endParaRPr lang="en-US" sz="21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4C3E5-D47C-4A6E-AF94-5792F65AE106}"/>
              </a:ext>
            </a:extLst>
          </p:cNvPr>
          <p:cNvSpPr txBox="1"/>
          <p:nvPr/>
        </p:nvSpPr>
        <p:spPr>
          <a:xfrm>
            <a:off x="120938" y="5666266"/>
            <a:ext cx="3970422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2100" dirty="0"/>
              <a:t>B</a:t>
            </a:r>
            <a:r>
              <a:rPr lang="et-EE" sz="2100" dirty="0"/>
              <a:t>: top markers for distinguishing FB and SMC in cells from fresh hOM tissue, plotted from fresh and cultured cells</a:t>
            </a:r>
          </a:p>
          <a:p>
            <a:r>
              <a:rPr lang="et-EE" sz="2100" dirty="0">
                <a:solidFill>
                  <a:srgbClr val="0070C0"/>
                </a:solidFill>
              </a:rPr>
              <a:t>Shows that the cultured cells tend to express the FB-specific markers</a:t>
            </a:r>
            <a:endParaRPr lang="en-US" sz="2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EC1CF-0B46-4DA0-935A-AEF12D22E500}"/>
              </a:ext>
            </a:extLst>
          </p:cNvPr>
          <p:cNvSpPr txBox="1"/>
          <p:nvPr/>
        </p:nvSpPr>
        <p:spPr>
          <a:xfrm>
            <a:off x="146194" y="15724309"/>
            <a:ext cx="3970421" cy="1708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t-EE" sz="2100" dirty="0"/>
              <a:t>D: Uniform expression of FB/Stromal markers in the cultured cells. For comparison, the same markers are plotted from the Durante 2020 hOM data.</a:t>
            </a:r>
            <a:endParaRPr lang="en-US" sz="2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9447E-2192-4617-838E-A56E677A5782}"/>
              </a:ext>
            </a:extLst>
          </p:cNvPr>
          <p:cNvSpPr/>
          <p:nvPr/>
        </p:nvSpPr>
        <p:spPr>
          <a:xfrm>
            <a:off x="4138867" y="890337"/>
            <a:ext cx="13641137" cy="1711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E48D97-4B93-45A0-9AE2-2CAE508E19E8}"/>
              </a:ext>
            </a:extLst>
          </p:cNvPr>
          <p:cNvGrpSpPr/>
          <p:nvPr/>
        </p:nvGrpSpPr>
        <p:grpSpPr>
          <a:xfrm>
            <a:off x="4296808" y="9419657"/>
            <a:ext cx="9533771" cy="8185019"/>
            <a:chOff x="4165193" y="8670775"/>
            <a:chExt cx="7091622" cy="9133709"/>
          </a:xfrm>
        </p:grpSpPr>
        <p:pic>
          <p:nvPicPr>
            <p:cNvPr id="9" name="Content Placeholder 4" descr="A picture containing circuit&#10;&#10;Description automatically generated">
              <a:extLst>
                <a:ext uri="{FF2B5EF4-FFF2-40B4-BE49-F238E27FC236}">
                  <a16:creationId xmlns:a16="http://schemas.microsoft.com/office/drawing/2014/main" id="{7EE1BD0D-88CB-4F42-9713-A0A9168CC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11"/>
            <a:stretch/>
          </p:blipFill>
          <p:spPr>
            <a:xfrm>
              <a:off x="4334743" y="8700970"/>
              <a:ext cx="6922072" cy="910351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D9154F-DB5F-4AF4-936B-1437549D7E6B}"/>
                </a:ext>
              </a:extLst>
            </p:cNvPr>
            <p:cNvSpPr txBox="1"/>
            <p:nvPr/>
          </p:nvSpPr>
          <p:spPr>
            <a:xfrm>
              <a:off x="4560954" y="8670775"/>
              <a:ext cx="4050603" cy="5151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/>
                <a:t>In vivo cell populations</a:t>
              </a:r>
              <a:endParaRPr 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9DF467-A775-4D5B-B2F2-A776BF09DF28}"/>
                </a:ext>
              </a:extLst>
            </p:cNvPr>
            <p:cNvSpPr txBox="1"/>
            <p:nvPr/>
          </p:nvSpPr>
          <p:spPr>
            <a:xfrm>
              <a:off x="4165193" y="8700970"/>
              <a:ext cx="632102" cy="515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E3862B4E-A833-4F9F-B18F-95DD150C7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99" y="1264196"/>
            <a:ext cx="8986545" cy="44932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F764CB-6F16-4D1B-9EF6-094A3ADC9090}"/>
              </a:ext>
            </a:extLst>
          </p:cNvPr>
          <p:cNvSpPr txBox="1"/>
          <p:nvPr/>
        </p:nvSpPr>
        <p:spPr>
          <a:xfrm>
            <a:off x="4668426" y="989493"/>
            <a:ext cx="360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/>
              <a:t>Reference cell populations</a:t>
            </a:r>
          </a:p>
          <a:p>
            <a:pPr algn="ctr"/>
            <a:r>
              <a:rPr lang="et-EE" sz="2400" dirty="0"/>
              <a:t>(Durante 2020 data)</a:t>
            </a:r>
          </a:p>
          <a:p>
            <a:pPr algn="ctr"/>
            <a:endParaRPr lang="et-EE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FC4A02-96D2-4E6B-A27F-27BF1D7D8157}"/>
              </a:ext>
            </a:extLst>
          </p:cNvPr>
          <p:cNvSpPr txBox="1"/>
          <p:nvPr/>
        </p:nvSpPr>
        <p:spPr>
          <a:xfrm>
            <a:off x="8895900" y="1075005"/>
            <a:ext cx="30815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t-EE" sz="2400" dirty="0"/>
              <a:t>Cell type prediction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18DD0D-9024-4BFF-8731-69DB27077702}"/>
              </a:ext>
            </a:extLst>
          </p:cNvPr>
          <p:cNvSpPr txBox="1"/>
          <p:nvPr/>
        </p:nvSpPr>
        <p:spPr>
          <a:xfrm>
            <a:off x="5138703" y="3161870"/>
            <a:ext cx="184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>
                <a:solidFill>
                  <a:srgbClr val="C00000"/>
                </a:solidFill>
              </a:rPr>
              <a:t>FB/stromal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4B4A9-64A0-4805-8D32-A89FDD3531A0}"/>
              </a:ext>
            </a:extLst>
          </p:cNvPr>
          <p:cNvSpPr txBox="1"/>
          <p:nvPr/>
        </p:nvSpPr>
        <p:spPr>
          <a:xfrm>
            <a:off x="6087947" y="4112483"/>
            <a:ext cx="139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>
                <a:solidFill>
                  <a:srgbClr val="C00000"/>
                </a:solidFill>
              </a:rPr>
              <a:t>SMC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217216-979A-4143-BC8B-96D825827BBF}"/>
              </a:ext>
            </a:extLst>
          </p:cNvPr>
          <p:cNvSpPr txBox="1"/>
          <p:nvPr/>
        </p:nvSpPr>
        <p:spPr>
          <a:xfrm>
            <a:off x="7667222" y="2399864"/>
            <a:ext cx="139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>
                <a:solidFill>
                  <a:srgbClr val="C00000"/>
                </a:solidFill>
              </a:rPr>
              <a:t>Basal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C075F9-75FA-45AE-A6F9-DFBE00B038FA}"/>
              </a:ext>
            </a:extLst>
          </p:cNvPr>
          <p:cNvSpPr txBox="1"/>
          <p:nvPr/>
        </p:nvSpPr>
        <p:spPr>
          <a:xfrm>
            <a:off x="6624475" y="2153061"/>
            <a:ext cx="139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>
                <a:solidFill>
                  <a:srgbClr val="C00000"/>
                </a:solidFill>
              </a:rPr>
              <a:t>Pericyte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D23128-30E6-4952-8734-C371B9F5B735}"/>
              </a:ext>
            </a:extLst>
          </p:cNvPr>
          <p:cNvSpPr txBox="1"/>
          <p:nvPr/>
        </p:nvSpPr>
        <p:spPr>
          <a:xfrm>
            <a:off x="4865765" y="1627392"/>
            <a:ext cx="324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>
                <a:solidFill>
                  <a:srgbClr val="C00000"/>
                </a:solidFill>
              </a:rPr>
              <a:t>Immune (non-B, non-T)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5F27F6-7C51-4CC9-985E-541C2A1AB6BF}"/>
              </a:ext>
            </a:extLst>
          </p:cNvPr>
          <p:cNvSpPr txBox="1"/>
          <p:nvPr/>
        </p:nvSpPr>
        <p:spPr>
          <a:xfrm>
            <a:off x="10803699" y="4000878"/>
            <a:ext cx="644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/>
              <a:t>5</a:t>
            </a:r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6CB210-8A1E-4809-AC44-1669A2390296}"/>
              </a:ext>
            </a:extLst>
          </p:cNvPr>
          <p:cNvSpPr txBox="1"/>
          <p:nvPr/>
        </p:nvSpPr>
        <p:spPr>
          <a:xfrm>
            <a:off x="11965909" y="3144998"/>
            <a:ext cx="644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/>
              <a:t>1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19528B-9C76-4869-8B24-56A8005DCFE6}"/>
              </a:ext>
            </a:extLst>
          </p:cNvPr>
          <p:cNvSpPr txBox="1"/>
          <p:nvPr/>
        </p:nvSpPr>
        <p:spPr>
          <a:xfrm>
            <a:off x="4234505" y="100245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/>
              <a:t>A</a:t>
            </a:r>
            <a:endParaRPr lang="en-US" sz="24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9B96A5-7524-47A1-BD55-0E67C2612BC7}"/>
              </a:ext>
            </a:extLst>
          </p:cNvPr>
          <p:cNvGrpSpPr/>
          <p:nvPr/>
        </p:nvGrpSpPr>
        <p:grpSpPr>
          <a:xfrm>
            <a:off x="13548488" y="9966704"/>
            <a:ext cx="4116865" cy="7310195"/>
            <a:chOff x="13688795" y="10855233"/>
            <a:chExt cx="4116865" cy="73101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B6C36C-A313-4EA5-9AE7-6CE2D236F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8162"/>
            <a:stretch/>
          </p:blipFill>
          <p:spPr>
            <a:xfrm>
              <a:off x="13688795" y="11385798"/>
              <a:ext cx="3993248" cy="313158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BA202F-EEDF-4EC8-8963-DFB978AD75D5}"/>
                </a:ext>
              </a:extLst>
            </p:cNvPr>
            <p:cNvSpPr txBox="1"/>
            <p:nvPr/>
          </p:nvSpPr>
          <p:spPr>
            <a:xfrm>
              <a:off x="14894048" y="12417016"/>
              <a:ext cx="1690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rgbClr val="C00000"/>
                  </a:solidFill>
                </a:rPr>
                <a:t>FB/stromal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FACA00-D811-438D-A561-B84A52A7B402}"/>
                </a:ext>
              </a:extLst>
            </p:cNvPr>
            <p:cNvSpPr txBox="1"/>
            <p:nvPr/>
          </p:nvSpPr>
          <p:spPr>
            <a:xfrm>
              <a:off x="14216454" y="10855233"/>
              <a:ext cx="2937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/>
                <a:t>hOM fresh</a:t>
              </a:r>
              <a:endParaRPr lang="en-US" sz="24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1E0C36F-A105-4B3C-996D-9E85BBC10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945" r="-255"/>
            <a:stretch/>
          </p:blipFill>
          <p:spPr>
            <a:xfrm>
              <a:off x="13757059" y="14894035"/>
              <a:ext cx="4048601" cy="32713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C196EE-6142-466F-8894-C48CE0489595}"/>
                </a:ext>
              </a:extLst>
            </p:cNvPr>
            <p:cNvSpPr txBox="1"/>
            <p:nvPr/>
          </p:nvSpPr>
          <p:spPr>
            <a:xfrm>
              <a:off x="14894048" y="15971849"/>
              <a:ext cx="2279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rgbClr val="C00000"/>
                  </a:solidFill>
                </a:rPr>
                <a:t>FB/stromal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707573F-687B-498B-9F7C-703021B39420}"/>
              </a:ext>
            </a:extLst>
          </p:cNvPr>
          <p:cNvGrpSpPr/>
          <p:nvPr/>
        </p:nvGrpSpPr>
        <p:grpSpPr>
          <a:xfrm>
            <a:off x="13485134" y="1291377"/>
            <a:ext cx="4040469" cy="7394186"/>
            <a:chOff x="13485132" y="1291377"/>
            <a:chExt cx="4040469" cy="7394186"/>
          </a:xfrm>
        </p:grpSpPr>
        <p:pic>
          <p:nvPicPr>
            <p:cNvPr id="11" name="Content Placeholder 4" descr="A close up of a map&#10;&#10;Description automatically generated">
              <a:extLst>
                <a:ext uri="{FF2B5EF4-FFF2-40B4-BE49-F238E27FC236}">
                  <a16:creationId xmlns:a16="http://schemas.microsoft.com/office/drawing/2014/main" id="{5A1E73E3-D855-4878-B57F-A813AF03D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76" r="52195" b="34748"/>
            <a:stretch/>
          </p:blipFill>
          <p:spPr>
            <a:xfrm>
              <a:off x="13505926" y="1900352"/>
              <a:ext cx="4019675" cy="343229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68E14F-A7E9-4295-8938-ADDEA58CBBE1}"/>
                </a:ext>
              </a:extLst>
            </p:cNvPr>
            <p:cNvSpPr txBox="1"/>
            <p:nvPr/>
          </p:nvSpPr>
          <p:spPr>
            <a:xfrm>
              <a:off x="13710901" y="1291377"/>
              <a:ext cx="48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2400" dirty="0"/>
                <a:t>D</a:t>
              </a:r>
              <a:endParaRPr lang="en-US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AFC131-9900-43EF-A3B0-DEBA999BE736}"/>
                </a:ext>
              </a:extLst>
            </p:cNvPr>
            <p:cNvSpPr txBox="1"/>
            <p:nvPr/>
          </p:nvSpPr>
          <p:spPr>
            <a:xfrm>
              <a:off x="14136516" y="1323101"/>
              <a:ext cx="2937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/>
                <a:t>hOM cultured</a:t>
              </a:r>
              <a:endParaRPr lang="en-US" sz="2400" dirty="0"/>
            </a:p>
          </p:txBody>
        </p:sp>
        <p:pic>
          <p:nvPicPr>
            <p:cNvPr id="51" name="Content Placeholder 4" descr="A close up of a map&#10;&#10;Description automatically generated">
              <a:extLst>
                <a:ext uri="{FF2B5EF4-FFF2-40B4-BE49-F238E27FC236}">
                  <a16:creationId xmlns:a16="http://schemas.microsoft.com/office/drawing/2014/main" id="{8A027485-2DC5-484A-8372-D2088FE1B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30" t="33176" r="763" b="34748"/>
            <a:stretch/>
          </p:blipFill>
          <p:spPr>
            <a:xfrm>
              <a:off x="13485132" y="5380563"/>
              <a:ext cx="3967963" cy="33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921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3089BE-DD93-4169-8886-88C280F47485}"/>
              </a:ext>
            </a:extLst>
          </p:cNvPr>
          <p:cNvSpPr/>
          <p:nvPr/>
        </p:nvSpPr>
        <p:spPr>
          <a:xfrm>
            <a:off x="1415057" y="0"/>
            <a:ext cx="15633106" cy="2789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1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</a:pPr>
            <a:endParaRPr lang="en-US" altLang="en-US" sz="6000" dirty="0">
              <a:latin typeface="+mj-lt"/>
              <a:ea typeface="+mj-ea"/>
              <a:cs typeface="+mj-cs"/>
            </a:endParaRPr>
          </a:p>
          <a:p>
            <a:pPr defTabSz="91441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</a:pPr>
            <a:r>
              <a:rPr lang="en-US" altLang="en-US" sz="6000" b="1" dirty="0" err="1">
                <a:latin typeface="+mj-lt"/>
                <a:ea typeface="+mj-ea"/>
                <a:cs typeface="+mj-cs"/>
              </a:rPr>
              <a:t>scRNA</a:t>
            </a:r>
            <a:r>
              <a:rPr lang="en-US" altLang="en-US" sz="6000" b="1" dirty="0">
                <a:latin typeface="+mj-lt"/>
                <a:ea typeface="+mj-ea"/>
                <a:cs typeface="+mj-cs"/>
              </a:rPr>
              <a:t>-seq data analysis steps for producing a digital gene expression matrix (DGE) followed by Seurat v3.0</a:t>
            </a:r>
            <a:endParaRPr lang="en-US" altLang="en-US" sz="6000" dirty="0"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46746" y="5945197"/>
            <a:ext cx="14948895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5B9DAB-9458-41EF-B29B-A03361D9276E}"/>
              </a:ext>
            </a:extLst>
          </p:cNvPr>
          <p:cNvCxnSpPr/>
          <p:nvPr/>
        </p:nvCxnSpPr>
        <p:spPr>
          <a:xfrm>
            <a:off x="1546746" y="5945197"/>
            <a:ext cx="152493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B62FCB-A5BC-436A-BF22-72F4B97ED601}"/>
              </a:ext>
            </a:extLst>
          </p:cNvPr>
          <p:cNvCxnSpPr/>
          <p:nvPr/>
        </p:nvCxnSpPr>
        <p:spPr>
          <a:xfrm>
            <a:off x="312821" y="3272589"/>
            <a:ext cx="1710890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>
            <a:extLst>
              <a:ext uri="{FF2B5EF4-FFF2-40B4-BE49-F238E27FC236}">
                <a16:creationId xmlns:a16="http://schemas.microsoft.com/office/drawing/2014/main" id="{7C06E910-A710-4B18-85EA-DEB034C7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869" y="4097882"/>
            <a:ext cx="4976460" cy="1063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7E3022-AFB6-4F80-BDE1-C3E201F58CA7}"/>
              </a:ext>
            </a:extLst>
          </p:cNvPr>
          <p:cNvSpPr/>
          <p:nvPr/>
        </p:nvSpPr>
        <p:spPr>
          <a:xfrm>
            <a:off x="6792642" y="5233444"/>
            <a:ext cx="9731915" cy="9494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3" defTabSz="91441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5400" dirty="0"/>
              <a:t>•Check the quality of sequencing reads</a:t>
            </a:r>
          </a:p>
          <a:p>
            <a:pPr indent="-228603" defTabSz="91441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5400" dirty="0"/>
              <a:t>•Trim if necessary</a:t>
            </a:r>
          </a:p>
          <a:p>
            <a:pPr indent="-228603" defTabSz="91441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5400" dirty="0"/>
              <a:t>•Align to reference genome</a:t>
            </a:r>
          </a:p>
          <a:p>
            <a:pPr indent="-228603" defTabSz="91441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5400" dirty="0"/>
              <a:t>•Match the alignment positions to known locations of genes</a:t>
            </a:r>
          </a:p>
          <a:p>
            <a:pPr indent="-228603" defTabSz="91441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5400" dirty="0"/>
              <a:t>•Count reads/UMIs for each gene</a:t>
            </a:r>
          </a:p>
          <a:p>
            <a:pPr indent="-228603" defTabSz="91441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5400" dirty="0"/>
              <a:t>•Store UMI counts in a table</a:t>
            </a:r>
          </a:p>
          <a:p>
            <a:pPr indent="-228603" defTabSz="91441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5400" dirty="0"/>
              <a:t>•And now we are ready for the interesting stuff…</a:t>
            </a:r>
          </a:p>
          <a:p>
            <a:pPr indent="-228603" defTabSz="91441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C2E43D-644C-414A-A1C1-5408CD598FCD}"/>
              </a:ext>
            </a:extLst>
          </p:cNvPr>
          <p:cNvSpPr/>
          <p:nvPr/>
        </p:nvSpPr>
        <p:spPr>
          <a:xfrm>
            <a:off x="7315200" y="3527008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3" defTabSz="91441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6000" b="1" dirty="0"/>
              <a:t>10X chromium pipeline</a:t>
            </a:r>
          </a:p>
        </p:txBody>
      </p:sp>
    </p:spTree>
    <p:extLst>
      <p:ext uri="{BB962C8B-B14F-4D97-AF65-F5344CB8AC3E}">
        <p14:creationId xmlns:p14="http://schemas.microsoft.com/office/powerpoint/2010/main" val="366630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DEEC6-43DA-496F-BC25-730920EB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88912"/>
            <a:ext cx="8566720" cy="762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DC4A204-69CD-42DF-B758-72172E60E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676" y="188912"/>
            <a:ext cx="8905598" cy="762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6CC6F102-18B3-439D-B1AC-1E083101C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1"/>
          <a:stretch>
            <a:fillRect/>
          </a:stretch>
        </p:blipFill>
        <p:spPr bwMode="auto">
          <a:xfrm>
            <a:off x="180974" y="9218140"/>
            <a:ext cx="8566720" cy="738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B70D61E-47E3-4C04-8C09-9F57BE8F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677" y="9218140"/>
            <a:ext cx="8721013" cy="738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02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5C8FE3-19CF-494D-98FD-1EA5852E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981075"/>
            <a:ext cx="17413502" cy="435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C054286-3716-4D2E-B721-5B81E8676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" y="6471637"/>
            <a:ext cx="17232014" cy="430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E7CA2A-50E5-45DB-8709-2D9E06736005}"/>
              </a:ext>
            </a:extLst>
          </p:cNvPr>
          <p:cNvSpPr/>
          <p:nvPr/>
        </p:nvSpPr>
        <p:spPr>
          <a:xfrm>
            <a:off x="179388" y="19050"/>
            <a:ext cx="145498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3200" dirty="0"/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3200" b="1" dirty="0"/>
              <a:t>Quality control of cells and their marker genes before filtering</a:t>
            </a:r>
            <a:endParaRPr lang="en-US" alt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274033-2AF6-449A-B3F9-E74A6C4A0466}"/>
              </a:ext>
            </a:extLst>
          </p:cNvPr>
          <p:cNvSpPr/>
          <p:nvPr/>
        </p:nvSpPr>
        <p:spPr>
          <a:xfrm>
            <a:off x="224998" y="5043045"/>
            <a:ext cx="19233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3200" dirty="0"/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3200" b="1" dirty="0"/>
              <a:t>Quality control of cells and their marker genes after filtering</a:t>
            </a:r>
            <a:endParaRPr lang="en-US" altLang="en-US" sz="3200" dirty="0"/>
          </a:p>
        </p:txBody>
      </p:sp>
      <p:pic>
        <p:nvPicPr>
          <p:cNvPr id="7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55F69EF-1B26-46A1-BD9F-8CDD580BB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86"/>
          <a:stretch/>
        </p:blipFill>
        <p:spPr bwMode="auto">
          <a:xfrm>
            <a:off x="434482" y="11405096"/>
            <a:ext cx="16994753" cy="537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81A5D6-35AB-4D4A-A1E4-EBF2170D49EC}"/>
              </a:ext>
            </a:extLst>
          </p:cNvPr>
          <p:cNvSpPr/>
          <p:nvPr/>
        </p:nvSpPr>
        <p:spPr>
          <a:xfrm>
            <a:off x="434482" y="10758765"/>
            <a:ext cx="10141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n-US" altLang="en-US" sz="3200" b="1" dirty="0"/>
              <a:t>Control</a:t>
            </a:r>
            <a:r>
              <a:rPr lang="fi-FI" altLang="en-US" sz="3200" b="1" dirty="0"/>
              <a:t>-AD33 </a:t>
            </a:r>
            <a:r>
              <a:rPr lang="fi-FI" altLang="en-US" sz="3200" b="1" dirty="0" err="1"/>
              <a:t>merged</a:t>
            </a:r>
            <a:r>
              <a:rPr lang="en-US" altLang="en-US" sz="3200" b="1" dirty="0"/>
              <a:t> cells UMAP-clusters samples and QC</a:t>
            </a:r>
          </a:p>
        </p:txBody>
      </p:sp>
    </p:spTree>
    <p:extLst>
      <p:ext uri="{BB962C8B-B14F-4D97-AF65-F5344CB8AC3E}">
        <p14:creationId xmlns:p14="http://schemas.microsoft.com/office/powerpoint/2010/main" val="299338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90FA0F-BD89-4718-B409-008EBD8F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081" y="336060"/>
            <a:ext cx="5086307" cy="59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F24377-548A-457E-86AC-1594B4BD5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55" y="3364665"/>
            <a:ext cx="108881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3200" dirty="0" err="1"/>
              <a:t>alona</a:t>
            </a:r>
            <a:r>
              <a:rPr lang="en-US" altLang="en-US" sz="3200" dirty="0"/>
              <a:t> performs advanced visualization, processing and cell type prediction from </a:t>
            </a:r>
            <a:r>
              <a:rPr lang="en-US" altLang="en-US" sz="3200" dirty="0" err="1"/>
              <a:t>scRNA</a:t>
            </a:r>
            <a:r>
              <a:rPr lang="en-US" altLang="en-US" sz="3200" dirty="0"/>
              <a:t>-seq using machine learning models to achieve accurate inference of biological cell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16CFF-E73D-456F-BCE1-E262DCCEC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99" y="405172"/>
            <a:ext cx="4509442" cy="1878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1FBE063-F568-480C-934E-183111AF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7584544"/>
            <a:ext cx="16749370" cy="1004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832F81-4E57-45DC-87CC-53C9BD37A207}"/>
              </a:ext>
            </a:extLst>
          </p:cNvPr>
          <p:cNvSpPr/>
          <p:nvPr/>
        </p:nvSpPr>
        <p:spPr>
          <a:xfrm>
            <a:off x="254000" y="6542910"/>
            <a:ext cx="14639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3200" b="1" dirty="0"/>
              <a:t>Control</a:t>
            </a:r>
            <a:r>
              <a:rPr lang="fi-FI" altLang="en-US" sz="3200" b="1" dirty="0"/>
              <a:t>-AD33 </a:t>
            </a:r>
            <a:r>
              <a:rPr lang="fi-FI" altLang="en-US" sz="3200" b="1" dirty="0" err="1"/>
              <a:t>merged</a:t>
            </a:r>
            <a:r>
              <a:rPr lang="fi-FI" altLang="en-US" sz="3200" b="1" dirty="0"/>
              <a:t> </a:t>
            </a:r>
            <a:r>
              <a:rPr lang="fi-FI" altLang="en-US" sz="3200" b="1" dirty="0" err="1"/>
              <a:t>downsample</a:t>
            </a:r>
            <a:r>
              <a:rPr lang="fi-FI" altLang="en-US" sz="3200" b="1" dirty="0"/>
              <a:t> 5K </a:t>
            </a:r>
            <a:r>
              <a:rPr lang="fi-FI" altLang="en-US" sz="3200" b="1" dirty="0" err="1"/>
              <a:t>cells</a:t>
            </a:r>
            <a:r>
              <a:rPr lang="fi-FI" altLang="en-US" sz="3200" b="1" dirty="0"/>
              <a:t> for </a:t>
            </a:r>
            <a:r>
              <a:rPr lang="fi-FI" altLang="en-US" sz="3200" b="1" dirty="0" err="1"/>
              <a:t>cells</a:t>
            </a:r>
            <a:r>
              <a:rPr lang="fi-FI" altLang="en-US" sz="3200" b="1" dirty="0"/>
              <a:t> </a:t>
            </a:r>
            <a:r>
              <a:rPr lang="fi-FI" altLang="en-US" sz="3200" b="1" dirty="0" err="1"/>
              <a:t>predicition</a:t>
            </a:r>
            <a:r>
              <a:rPr lang="fi-FI" altLang="en-US" sz="3200" b="1" dirty="0"/>
              <a:t>-</a:t>
            </a:r>
            <a:r>
              <a:rPr lang="en-US" altLang="en-US" sz="3200" b="1" dirty="0"/>
              <a:t>UMAP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1598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F781-0964-4CEC-9C3A-FA136120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489069" cy="1491762"/>
          </a:xfrm>
        </p:spPr>
        <p:txBody>
          <a:bodyPr>
            <a:normAutofit/>
          </a:bodyPr>
          <a:lstStyle/>
          <a:p>
            <a:r>
              <a:rPr lang="et-EE" sz="3200" dirty="0"/>
              <a:t>Setting up the hOM </a:t>
            </a:r>
            <a:r>
              <a:rPr lang="et-EE" sz="3200" i="1" dirty="0"/>
              <a:t>in vivo </a:t>
            </a:r>
            <a:r>
              <a:rPr lang="et-EE" sz="3200" dirty="0"/>
              <a:t>scRNA-Seq data published by Durante et al 2020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3D647-77D7-4206-BCAB-4C62CB875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77" y="1144091"/>
            <a:ext cx="15525571" cy="7287658"/>
          </a:xfrm>
        </p:spPr>
        <p:txBody>
          <a:bodyPr>
            <a:normAutofit/>
          </a:bodyPr>
          <a:lstStyle/>
          <a:p>
            <a:r>
              <a:rPr lang="et-EE" sz="3200" dirty="0"/>
              <a:t>Source data: Durante et al 2020 hOM in vivo scRNA-Seq from 4 donors</a:t>
            </a:r>
          </a:p>
          <a:p>
            <a:r>
              <a:rPr lang="et-EE" sz="3200" dirty="0"/>
              <a:t>Need to load and preprocess the raw count matrices</a:t>
            </a:r>
          </a:p>
          <a:p>
            <a:r>
              <a:rPr lang="et-EE" sz="3200" dirty="0"/>
              <a:t>Following the author’s data processing protocol as much as possible</a:t>
            </a:r>
          </a:p>
          <a:p>
            <a:r>
              <a:rPr lang="et-EE" sz="3200" dirty="0"/>
              <a:t>The UMAP won’t not look exactly the same; this is typical for reprocessing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60CC6-C5D0-4751-9C19-4637B34D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68" y="4787920"/>
            <a:ext cx="10977121" cy="503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27AC7-C61A-4F52-9B28-92F5B6CE6E74}"/>
              </a:ext>
            </a:extLst>
          </p:cNvPr>
          <p:cNvSpPr txBox="1"/>
          <p:nvPr/>
        </p:nvSpPr>
        <p:spPr>
          <a:xfrm>
            <a:off x="683087" y="3965197"/>
            <a:ext cx="3921069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658" dirty="0">
                <a:solidFill>
                  <a:srgbClr val="0000FF"/>
                </a:solidFill>
              </a:rPr>
              <a:t>UMAP-s from their paper:</a:t>
            </a:r>
            <a:endParaRPr lang="en-US" sz="2658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3EEC8-4197-4122-8A9F-DC68C277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144" y="5260863"/>
            <a:ext cx="5394435" cy="4209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0EB6C-1189-4E63-A874-2954F0592C53}"/>
              </a:ext>
            </a:extLst>
          </p:cNvPr>
          <p:cNvSpPr txBox="1"/>
          <p:nvPr/>
        </p:nvSpPr>
        <p:spPr>
          <a:xfrm>
            <a:off x="11923144" y="3987960"/>
            <a:ext cx="6028311" cy="45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362" dirty="0">
                <a:solidFill>
                  <a:srgbClr val="0000FF"/>
                </a:solidFill>
              </a:rPr>
              <a:t>(Some patient-specific clusters are evident)</a:t>
            </a:r>
            <a:endParaRPr lang="en-US" sz="2362" dirty="0">
              <a:solidFill>
                <a:srgbClr val="0000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BAADD0-A251-4709-9251-3990DDA35DBB}"/>
              </a:ext>
            </a:extLst>
          </p:cNvPr>
          <p:cNvSpPr txBox="1">
            <a:spLocks/>
          </p:cNvSpPr>
          <p:nvPr/>
        </p:nvSpPr>
        <p:spPr>
          <a:xfrm>
            <a:off x="328172" y="9730828"/>
            <a:ext cx="14404247" cy="5461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001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6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sz="3543" dirty="0"/>
              <a:t>My UMAP from reprocessing the Durante2020 data</a:t>
            </a:r>
            <a:endParaRPr lang="en-US" sz="3543" dirty="0"/>
          </a:p>
        </p:txBody>
      </p:sp>
      <p:pic>
        <p:nvPicPr>
          <p:cNvPr id="9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845C257-1CE6-424C-BDBD-7925D9E81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696" y="10989245"/>
            <a:ext cx="6580256" cy="658025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667270C-0A19-4A00-BFAF-47F8A357B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929" y="10927948"/>
            <a:ext cx="6738895" cy="6738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53C41A-7FCF-4CD0-8AFF-A88DD7DFBA44}"/>
              </a:ext>
            </a:extLst>
          </p:cNvPr>
          <p:cNvSpPr txBox="1"/>
          <p:nvPr/>
        </p:nvSpPr>
        <p:spPr>
          <a:xfrm>
            <a:off x="612356" y="10426591"/>
            <a:ext cx="13835877" cy="50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86" indent="-421886">
              <a:buFont typeface="Arial" panose="020B0604020202020204" pitchFamily="34" charset="0"/>
              <a:buChar char="•"/>
            </a:pPr>
            <a:r>
              <a:rPr lang="et-EE" sz="2658" dirty="0">
                <a:solidFill>
                  <a:srgbClr val="0000FF"/>
                </a:solidFill>
              </a:rPr>
              <a:t>Similar general clustering pattern; similarly, some clusters originate from mostly a single donor</a:t>
            </a:r>
            <a:endParaRPr lang="en-US" sz="2658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3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411D-C18D-4539-A3D1-AF5C07CC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344"/>
            <a:ext cx="15525571" cy="466423"/>
          </a:xfrm>
        </p:spPr>
        <p:txBody>
          <a:bodyPr>
            <a:normAutofit fontScale="90000"/>
          </a:bodyPr>
          <a:lstStyle/>
          <a:p>
            <a:r>
              <a:rPr lang="et-EE" sz="4724" dirty="0"/>
              <a:t>Identification of „fibroblast/stromal cells“ as cluster 1</a:t>
            </a:r>
            <a:endParaRPr lang="en-US" sz="4724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3FAD44F-9FFB-4375-9596-69DC47DD5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144"/>
            <a:ext cx="7817595" cy="7817595"/>
          </a:xfrm>
          <a:prstGeom prst="rect">
            <a:avLst/>
          </a:prstGeom>
        </p:spPr>
      </p:pic>
      <p:pic>
        <p:nvPicPr>
          <p:cNvPr id="6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C9382E3-B25F-4250-9090-61CDC2E91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803" y="1360714"/>
            <a:ext cx="7817595" cy="7817595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E310FD7-4D79-4FF5-8042-DDEF2591C158}"/>
              </a:ext>
            </a:extLst>
          </p:cNvPr>
          <p:cNvSpPr/>
          <p:nvPr/>
        </p:nvSpPr>
        <p:spPr>
          <a:xfrm rot="3515871">
            <a:off x="11614702" y="5820713"/>
            <a:ext cx="1920958" cy="11215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E215F-9700-431B-8B9E-64E17A267095}"/>
              </a:ext>
            </a:extLst>
          </p:cNvPr>
          <p:cNvSpPr txBox="1"/>
          <p:nvPr/>
        </p:nvSpPr>
        <p:spPr>
          <a:xfrm>
            <a:off x="0" y="697767"/>
            <a:ext cx="7817595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86" indent="-421886">
              <a:buFont typeface="Arial" panose="020B0604020202020204" pitchFamily="34" charset="0"/>
              <a:buChar char="•"/>
            </a:pPr>
            <a:r>
              <a:rPr lang="et-EE" sz="2658" dirty="0">
                <a:solidFill>
                  <a:srgbClr val="0000FF"/>
                </a:solidFill>
              </a:rPr>
              <a:t>Markers used by Durante et al 2020 to identify Fibroblast/stromal cells (stated in their Methods):</a:t>
            </a:r>
            <a:endParaRPr lang="en-US" sz="2658" dirty="0">
              <a:solidFill>
                <a:srgbClr val="000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6FAB108-7B9A-49D9-A9ED-1944B21D3D46}"/>
              </a:ext>
            </a:extLst>
          </p:cNvPr>
          <p:cNvSpPr/>
          <p:nvPr/>
        </p:nvSpPr>
        <p:spPr>
          <a:xfrm>
            <a:off x="8450793" y="5014999"/>
            <a:ext cx="1099078" cy="100388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BBDFDC-3AD0-4C46-A9B2-A9024BA3BE13}"/>
              </a:ext>
            </a:extLst>
          </p:cNvPr>
          <p:cNvSpPr txBox="1">
            <a:spLocks/>
          </p:cNvSpPr>
          <p:nvPr/>
        </p:nvSpPr>
        <p:spPr>
          <a:xfrm>
            <a:off x="352875" y="9541000"/>
            <a:ext cx="17328523" cy="789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001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6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sz="3543" dirty="0"/>
              <a:t>Cell type prediction using the </a:t>
            </a:r>
            <a:r>
              <a:rPr lang="et-EE" sz="3543" i="1" dirty="0"/>
              <a:t>in vivo </a:t>
            </a:r>
            <a:r>
              <a:rPr lang="et-EE" sz="3543" dirty="0"/>
              <a:t>reference (Durante 2020 data)</a:t>
            </a:r>
            <a:endParaRPr lang="en-US" sz="3543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FEDF1F9-B1F9-4D93-88DB-A70F23FD9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80" y="10969155"/>
            <a:ext cx="14063018" cy="70315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2D0696-ECD6-4535-8BC4-11E2FB07068D}"/>
              </a:ext>
            </a:extLst>
          </p:cNvPr>
          <p:cNvSpPr txBox="1"/>
          <p:nvPr/>
        </p:nvSpPr>
        <p:spPr>
          <a:xfrm>
            <a:off x="31222" y="10453560"/>
            <a:ext cx="3701744" cy="459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86" indent="-421886">
              <a:buFont typeface="Arial" panose="020B0604020202020204" pitchFamily="34" charset="0"/>
              <a:buChar char="•"/>
            </a:pPr>
            <a:r>
              <a:rPr lang="et-EE" sz="2658" dirty="0">
                <a:solidFill>
                  <a:srgbClr val="0000FF"/>
                </a:solidFill>
              </a:rPr>
              <a:t>Using cell cycle regress-out for this</a:t>
            </a:r>
          </a:p>
          <a:p>
            <a:pPr marL="421886" indent="-421886">
              <a:buFont typeface="Arial" panose="020B0604020202020204" pitchFamily="34" charset="0"/>
              <a:buChar char="•"/>
            </a:pPr>
            <a:r>
              <a:rPr lang="et-EE" sz="2658" dirty="0">
                <a:solidFill>
                  <a:srgbClr val="0000FF"/>
                </a:solidFill>
              </a:rPr>
              <a:t>The Katja_group cells get predicted as cluster 1 („FB/stromal cell“); a few also as cluster 5 (SMC), probably related to the myofibroblast-like component of these transcriptomes</a:t>
            </a:r>
            <a:endParaRPr lang="en-US" sz="2658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10864-7D3B-4992-9016-87D18C630EE8}"/>
              </a:ext>
            </a:extLst>
          </p:cNvPr>
          <p:cNvSpPr txBox="1"/>
          <p:nvPr/>
        </p:nvSpPr>
        <p:spPr>
          <a:xfrm>
            <a:off x="319265" y="15574474"/>
            <a:ext cx="3125659" cy="17284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t-EE" sz="2658" dirty="0"/>
              <a:t>Note: for a final figure, should switch numbers to cell type names</a:t>
            </a:r>
            <a:endParaRPr lang="en-US" sz="2658" dirty="0"/>
          </a:p>
        </p:txBody>
      </p:sp>
    </p:spTree>
    <p:extLst>
      <p:ext uri="{BB962C8B-B14F-4D97-AF65-F5344CB8AC3E}">
        <p14:creationId xmlns:p14="http://schemas.microsoft.com/office/powerpoint/2010/main" val="215402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ircuit&#10;&#10;Description automatically generated">
            <a:extLst>
              <a:ext uri="{FF2B5EF4-FFF2-40B4-BE49-F238E27FC236}">
                <a16:creationId xmlns:a16="http://schemas.microsoft.com/office/drawing/2014/main" id="{8B118524-883D-4093-BE3C-48FD0EC7E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" y="3879140"/>
            <a:ext cx="17961723" cy="13566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53E3C-C517-4F3B-9441-499877DDCA7F}"/>
              </a:ext>
            </a:extLst>
          </p:cNvPr>
          <p:cNvSpPr txBox="1"/>
          <p:nvPr/>
        </p:nvSpPr>
        <p:spPr>
          <a:xfrm>
            <a:off x="697832" y="4427995"/>
            <a:ext cx="1106905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t-EE" sz="3200" dirty="0"/>
              <a:t>In vivo cell clusters</a:t>
            </a:r>
            <a:endParaRPr lang="en-US" sz="3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E56156-D96B-48D1-B82F-6D54B96D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8" y="-3035"/>
            <a:ext cx="17481749" cy="1099724"/>
          </a:xfrm>
        </p:spPr>
        <p:txBody>
          <a:bodyPr>
            <a:noAutofit/>
          </a:bodyPr>
          <a:lstStyle/>
          <a:p>
            <a:r>
              <a:rPr lang="et-EE" sz="3600" b="1" dirty="0"/>
              <a:t>Plot the top cluster markers from </a:t>
            </a:r>
            <a:r>
              <a:rPr lang="et-EE" sz="3600" b="1" i="1" dirty="0"/>
              <a:t>in vivo </a:t>
            </a:r>
            <a:r>
              <a:rPr lang="et-EE" sz="3600" b="1" dirty="0"/>
              <a:t>to see which clusters the </a:t>
            </a:r>
            <a:r>
              <a:rPr lang="et-EE" sz="3600" b="1" i="1" dirty="0"/>
              <a:t>in vitro </a:t>
            </a:r>
            <a:r>
              <a:rPr lang="et-EE" sz="3600" b="1" dirty="0"/>
              <a:t>cells share markers with</a:t>
            </a:r>
            <a:endParaRPr 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577F3-48FC-4E41-A384-EFAD56C3B67A}"/>
              </a:ext>
            </a:extLst>
          </p:cNvPr>
          <p:cNvSpPr txBox="1"/>
          <p:nvPr/>
        </p:nvSpPr>
        <p:spPr>
          <a:xfrm>
            <a:off x="452089" y="1284598"/>
            <a:ext cx="129791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1886" indent="-421886">
              <a:buFont typeface="Arial" panose="020B0604020202020204" pitchFamily="34" charset="0"/>
              <a:buChar char="•"/>
            </a:pPr>
            <a:r>
              <a:rPr lang="et-EE" sz="3200" dirty="0">
                <a:solidFill>
                  <a:srgbClr val="0000FF"/>
                </a:solidFill>
              </a:rPr>
              <a:t>The </a:t>
            </a:r>
            <a:r>
              <a:rPr lang="et-EE" sz="3200" i="1" dirty="0">
                <a:solidFill>
                  <a:srgbClr val="0000FF"/>
                </a:solidFill>
              </a:rPr>
              <a:t>in vitro</a:t>
            </a:r>
            <a:r>
              <a:rPr lang="et-EE" sz="3200" dirty="0">
                <a:solidFill>
                  <a:srgbClr val="0000FF"/>
                </a:solidFill>
              </a:rPr>
              <a:t> cells express markers of:</a:t>
            </a:r>
          </a:p>
          <a:p>
            <a:pPr marL="1096905" lvl="1" indent="-421886">
              <a:buFont typeface="Arial" panose="020B0604020202020204" pitchFamily="34" charset="0"/>
              <a:buChar char="•"/>
            </a:pPr>
            <a:r>
              <a:rPr lang="et-EE" sz="3200" dirty="0">
                <a:solidFill>
                  <a:srgbClr val="0000FF"/>
                </a:solidFill>
              </a:rPr>
              <a:t>Cluster 1 (FB/stromal)</a:t>
            </a:r>
          </a:p>
          <a:p>
            <a:pPr marL="1096905" lvl="1" indent="-421886">
              <a:buFont typeface="Arial" panose="020B0604020202020204" pitchFamily="34" charset="0"/>
              <a:buChar char="•"/>
            </a:pPr>
            <a:r>
              <a:rPr lang="et-EE" sz="3200" dirty="0">
                <a:solidFill>
                  <a:srgbClr val="0000FF"/>
                </a:solidFill>
              </a:rPr>
              <a:t>Cluster 5 (SMC)</a:t>
            </a:r>
          </a:p>
          <a:p>
            <a:pPr marL="1096905" lvl="1" indent="-421886">
              <a:buFont typeface="Arial" panose="020B0604020202020204" pitchFamily="34" charset="0"/>
              <a:buChar char="•"/>
            </a:pPr>
            <a:r>
              <a:rPr lang="et-EE" sz="3200" dirty="0">
                <a:solidFill>
                  <a:srgbClr val="0000FF"/>
                </a:solidFill>
              </a:rPr>
              <a:t>Cluster 8 (Pericytes)</a:t>
            </a:r>
          </a:p>
          <a:p>
            <a:pPr marL="1096905" lvl="1" indent="-421886">
              <a:buFont typeface="Arial" panose="020B0604020202020204" pitchFamily="34" charset="0"/>
              <a:buChar char="•"/>
            </a:pPr>
            <a:r>
              <a:rPr lang="et-EE" sz="3200" dirty="0">
                <a:solidFill>
                  <a:srgbClr val="0000FF"/>
                </a:solidFill>
              </a:rPr>
              <a:t>Cell cycle genes (Cluster 13 and 21)</a:t>
            </a:r>
          </a:p>
          <a:p>
            <a:pPr marL="1096905" lvl="1" indent="-421886">
              <a:buFont typeface="Arial" panose="020B0604020202020204" pitchFamily="34" charset="0"/>
              <a:buChar char="•"/>
            </a:pPr>
            <a:r>
              <a:rPr lang="et-EE" sz="3200" dirty="0">
                <a:solidFill>
                  <a:srgbClr val="0000FF"/>
                </a:solidFill>
              </a:rPr>
              <a:t>Some likely doublet clusters (cluster 24 and 25)</a:t>
            </a:r>
          </a:p>
          <a:p>
            <a:pPr marL="1096905" lvl="1" indent="-421886">
              <a:buFont typeface="Arial" panose="020B0604020202020204" pitchFamily="34" charset="0"/>
              <a:buChar char="•"/>
            </a:pPr>
            <a:endParaRPr lang="et-EE" sz="3200" dirty="0">
              <a:solidFill>
                <a:srgbClr val="0000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044027-507F-46A2-8DA1-C149161C5CA5}"/>
              </a:ext>
            </a:extLst>
          </p:cNvPr>
          <p:cNvSpPr/>
          <p:nvPr/>
        </p:nvSpPr>
        <p:spPr>
          <a:xfrm>
            <a:off x="8375650" y="1284598"/>
            <a:ext cx="899795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21886" indent="-421886">
              <a:buFont typeface="Arial" panose="020B0604020202020204" pitchFamily="34" charset="0"/>
              <a:buChar char="•"/>
            </a:pPr>
            <a:r>
              <a:rPr lang="et-EE" sz="3200" dirty="0">
                <a:solidFill>
                  <a:srgbClr val="0000FF"/>
                </a:solidFill>
                <a:sym typeface="Wingdings" panose="05000000000000000000" pitchFamily="2" charset="2"/>
              </a:rPr>
              <a:t> fibrogenic and myocyte-related cells</a:t>
            </a:r>
          </a:p>
          <a:p>
            <a:pPr marL="421886" indent="-421886">
              <a:buFont typeface="Arial" panose="020B0604020202020204" pitchFamily="34" charset="0"/>
              <a:buChar char="•"/>
            </a:pPr>
            <a:endParaRPr lang="et-EE" sz="3200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 marL="421886" indent="-421886">
              <a:buFont typeface="Arial" panose="020B0604020202020204" pitchFamily="34" charset="0"/>
              <a:buChar char="•"/>
            </a:pPr>
            <a:r>
              <a:rPr lang="et-EE" sz="3200" dirty="0">
                <a:solidFill>
                  <a:srgbClr val="0000FF"/>
                </a:solidFill>
                <a:sym typeface="Wingdings" panose="05000000000000000000" pitchFamily="2" charset="2"/>
              </a:rPr>
              <a:t> in general agreement with</a:t>
            </a:r>
          </a:p>
          <a:p>
            <a:pPr marL="1096905" lvl="1" indent="-421886">
              <a:buFont typeface="Arial" panose="020B0604020202020204" pitchFamily="34" charset="0"/>
              <a:buChar char="•"/>
            </a:pPr>
            <a:r>
              <a:rPr lang="et-EE" sz="3200" dirty="0">
                <a:solidFill>
                  <a:srgbClr val="0000FF"/>
                </a:solidFill>
                <a:sym typeface="Wingdings" panose="05000000000000000000" pitchFamily="2" charset="2"/>
              </a:rPr>
              <a:t>cell type prediction from </a:t>
            </a:r>
            <a:r>
              <a:rPr lang="et-EE" sz="3200" i="1" dirty="0">
                <a:solidFill>
                  <a:srgbClr val="0000FF"/>
                </a:solidFill>
                <a:sym typeface="Wingdings" panose="05000000000000000000" pitchFamily="2" charset="2"/>
              </a:rPr>
              <a:t>in vivo </a:t>
            </a:r>
            <a:r>
              <a:rPr lang="et-EE" sz="3200" dirty="0">
                <a:solidFill>
                  <a:srgbClr val="0000FF"/>
                </a:solidFill>
                <a:sym typeface="Wingdings" panose="05000000000000000000" pitchFamily="2" charset="2"/>
              </a:rPr>
              <a:t>reference </a:t>
            </a:r>
          </a:p>
          <a:p>
            <a:pPr marL="1096905" lvl="1" indent="-421886">
              <a:buFont typeface="Arial" panose="020B0604020202020204" pitchFamily="34" charset="0"/>
              <a:buChar char="•"/>
            </a:pPr>
            <a:r>
              <a:rPr lang="et-EE" sz="3200" dirty="0">
                <a:solidFill>
                  <a:srgbClr val="0000FF"/>
                </a:solidFill>
                <a:sym typeface="Wingdings" panose="05000000000000000000" pitchFamily="2" charset="2"/>
              </a:rPr>
              <a:t>the Alona automated cell type prediction tool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68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18F-E352-4DAE-9246-3E1CE32A5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112"/>
            <a:ext cx="15525571" cy="764811"/>
          </a:xfrm>
        </p:spPr>
        <p:txBody>
          <a:bodyPr>
            <a:normAutofit/>
          </a:bodyPr>
          <a:lstStyle/>
          <a:p>
            <a:r>
              <a:rPr lang="et-EE" sz="4577" dirty="0"/>
              <a:t>Two clustering resolutions for the in vitro cells:</a:t>
            </a: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581D2D9-A0AC-4B64-A8D4-ECF33649D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63" y="1927793"/>
            <a:ext cx="6348748" cy="6348748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F2F3381-A061-4E73-A5E9-D12BA02B6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42" y="1927793"/>
            <a:ext cx="6613285" cy="6613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989DA5-70C2-41BA-BB36-AC1ECF164020}"/>
              </a:ext>
            </a:extLst>
          </p:cNvPr>
          <p:cNvSpPr txBox="1"/>
          <p:nvPr/>
        </p:nvSpPr>
        <p:spPr>
          <a:xfrm>
            <a:off x="0" y="1082996"/>
            <a:ext cx="6943113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3 clusters (resolution 0.05):</a:t>
            </a:r>
          </a:p>
          <a:p>
            <a:pPr algn="ctr"/>
            <a:r>
              <a:rPr lang="et-EE" sz="2658" dirty="0"/>
              <a:t>Each main ‘island’ becomes a separate cluster</a:t>
            </a:r>
            <a:endParaRPr lang="en-US" sz="2658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2F324-1981-4A4A-9C5E-C383207BDF24}"/>
              </a:ext>
            </a:extLst>
          </p:cNvPr>
          <p:cNvSpPr txBox="1"/>
          <p:nvPr/>
        </p:nvSpPr>
        <p:spPr>
          <a:xfrm>
            <a:off x="9876877" y="878484"/>
            <a:ext cx="6048850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8 clusters (resolution 0.25):</a:t>
            </a:r>
          </a:p>
          <a:p>
            <a:pPr algn="ctr"/>
            <a:r>
              <a:rPr lang="et-EE" sz="2658" dirty="0"/>
              <a:t>Within each main ‘island’, the principal separation is by cell cycle phase</a:t>
            </a:r>
            <a:endParaRPr lang="en-US" sz="2658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3E1325-F967-4291-9BE2-87DB2EACB8AD}"/>
              </a:ext>
            </a:extLst>
          </p:cNvPr>
          <p:cNvSpPr txBox="1">
            <a:spLocks/>
          </p:cNvSpPr>
          <p:nvPr/>
        </p:nvSpPr>
        <p:spPr>
          <a:xfrm>
            <a:off x="37501" y="8341865"/>
            <a:ext cx="15525571" cy="789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001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6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sz="4134" dirty="0"/>
              <a:t>Evaluate the biological justification of the clustering</a:t>
            </a:r>
            <a:endParaRPr lang="en-US" sz="4134" dirty="0"/>
          </a:p>
        </p:txBody>
      </p:sp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0D882248-1E10-4D8D-860C-A995D9EDE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7" y="10248429"/>
            <a:ext cx="7529123" cy="7529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5ACE3-7E9C-4E42-8851-7D97D8FCC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277" y="10248429"/>
            <a:ext cx="7529123" cy="7529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EC2562-8315-4349-BF68-535E488473B1}"/>
              </a:ext>
            </a:extLst>
          </p:cNvPr>
          <p:cNvSpPr txBox="1"/>
          <p:nvPr/>
        </p:nvSpPr>
        <p:spPr>
          <a:xfrm>
            <a:off x="830804" y="9081238"/>
            <a:ext cx="6943113" cy="91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3 clusters (resolution 0.05):</a:t>
            </a:r>
          </a:p>
          <a:p>
            <a:pPr algn="ctr"/>
            <a:r>
              <a:rPr lang="et-EE" sz="2658" dirty="0"/>
              <a:t>Clusters are well supported by specific markers</a:t>
            </a:r>
            <a:endParaRPr lang="en-US" sz="2658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5645A-98C3-4BF0-B8AA-5EAD9D07453A}"/>
              </a:ext>
            </a:extLst>
          </p:cNvPr>
          <p:cNvSpPr txBox="1"/>
          <p:nvPr/>
        </p:nvSpPr>
        <p:spPr>
          <a:xfrm>
            <a:off x="8510167" y="8885194"/>
            <a:ext cx="9452997" cy="13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658" dirty="0"/>
              <a:t>8 clusters (resolution 0.25):</a:t>
            </a:r>
          </a:p>
          <a:p>
            <a:pPr algn="ctr"/>
            <a:r>
              <a:rPr lang="et-EE" sz="2658" dirty="0"/>
              <a:t>Clusters are reasonbly well supported </a:t>
            </a:r>
          </a:p>
          <a:p>
            <a:pPr algn="ctr"/>
            <a:r>
              <a:rPr lang="et-EE" sz="2658" dirty="0"/>
              <a:t>(mostly c1, c2 and c4 share markers; they are all the S+G2M cells)</a:t>
            </a:r>
            <a:endParaRPr lang="en-US" sz="2658" dirty="0"/>
          </a:p>
        </p:txBody>
      </p:sp>
    </p:spTree>
    <p:extLst>
      <p:ext uri="{BB962C8B-B14F-4D97-AF65-F5344CB8AC3E}">
        <p14:creationId xmlns:p14="http://schemas.microsoft.com/office/powerpoint/2010/main" val="228719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1269</Words>
  <Application>Microsoft Office PowerPoint</Application>
  <PresentationFormat>Custom</PresentationFormat>
  <Paragraphs>170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ScRNA seq –hOM project</vt:lpstr>
      <vt:lpstr>PowerPoint Presentation</vt:lpstr>
      <vt:lpstr>PowerPoint Presentation</vt:lpstr>
      <vt:lpstr>PowerPoint Presentation</vt:lpstr>
      <vt:lpstr>PowerPoint Presentation</vt:lpstr>
      <vt:lpstr>Setting up the hOM in vivo scRNA-Seq data published by Durante et al 2020</vt:lpstr>
      <vt:lpstr>Identification of „fibroblast/stromal cells“ as cluster 1</vt:lpstr>
      <vt:lpstr>Plot the top cluster markers from in vivo to see which clusters the in vitro cells share markers with</vt:lpstr>
      <vt:lpstr>Two clustering resolutions for the in vitro cells:</vt:lpstr>
      <vt:lpstr>Score the in vitro cluster markers for ‘module activity’ in vivo</vt:lpstr>
      <vt:lpstr>The issue</vt:lpstr>
      <vt:lpstr>Gene set expression (‘module activity’)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ScRNA seq –hOM project</dc:title>
  <dc:creator>Feroze Fazaludeen</dc:creator>
  <cp:lastModifiedBy>Feroze Fazaludeen</cp:lastModifiedBy>
  <cp:revision>34</cp:revision>
  <dcterms:created xsi:type="dcterms:W3CDTF">2020-04-15T11:49:12Z</dcterms:created>
  <dcterms:modified xsi:type="dcterms:W3CDTF">2020-04-15T13:52:07Z</dcterms:modified>
</cp:coreProperties>
</file>